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14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959" y="248907"/>
            <a:ext cx="7772400" cy="2330520"/>
          </a:xfrm>
        </p:spPr>
        <p:txBody>
          <a:bodyPr anchor="b">
            <a:scene3d>
              <a:camera prst="orthographicFront"/>
              <a:lightRig rig="contrasting" dir="t"/>
            </a:scene3d>
            <a:sp3d prstMaterial="matte">
              <a:contourClr>
                <a:srgbClr val="C64420"/>
              </a:contourClr>
            </a:sp3d>
          </a:bodyPr>
          <a:lstStyle>
            <a:lvl1pPr algn="ctr">
              <a:defRPr sz="600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8159" y="2728582"/>
            <a:ext cx="6858000" cy="969961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glow rad="12700">
                    <a:srgbClr val="FFFF00"/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pPr/>
              <a:t>30.11.22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805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pPr/>
              <a:t>30.11.22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778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pPr/>
              <a:t>30.11.22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575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pPr/>
              <a:t>30.11.22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24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378" y="136524"/>
            <a:ext cx="7886700" cy="2620324"/>
          </a:xfrm>
        </p:spPr>
        <p:txBody>
          <a:bodyPr anchor="b"/>
          <a:lstStyle>
            <a:lvl1pPr algn="ctr">
              <a:defRPr sz="6000">
                <a:solidFill>
                  <a:srgbClr val="760027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378" y="2876313"/>
            <a:ext cx="7886700" cy="10133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6002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pPr/>
              <a:t>30.11.22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31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pPr/>
              <a:t>30.11.22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255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pPr/>
              <a:t>30.11.22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267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pPr/>
              <a:t>30.11.22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656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pPr/>
              <a:t>30.11.22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466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pPr/>
              <a:t>30.11.22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729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pPr/>
              <a:t>30.11.22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102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ontrasting" dir="t"/>
            </a:scene3d>
            <a:sp3d extrusionH="57150" contourW="12700" prstMaterial="matte">
              <a:bevelT w="38100" h="38100"/>
              <a:contourClr>
                <a:srgbClr val="990033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86D86-F345-4C74-9547-FB378BF9EAD1}" type="datetimeFigureOut">
              <a:rPr lang="ru-RU" smtClean="0"/>
              <a:pPr/>
              <a:t>30.11.22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08945-B574-4852-814B-C9950B528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064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AD0746"/>
          </a:solidFill>
          <a:latin typeface="Graceful Mazurka" panose="0200060608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3.xml" Type="http://schemas.openxmlformats.org/officeDocument/2006/relationships/slideLayout"/><Relationship Id="rId4" Target="../media/image34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35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40.jpeg" Type="http://schemas.openxmlformats.org/officeDocument/2006/relationships/image"/><Relationship Id="rId4" Target="../media/image39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7" Target="../media/image46.jpeg" Type="http://schemas.openxmlformats.org/officeDocument/2006/relationships/image"/><Relationship Id="rId2" Target="../media/image41.jpeg" Type="http://schemas.openxmlformats.org/officeDocument/2006/relationships/image"/><Relationship Id="rId1" Target="../slideLayouts/slideLayout6.xml" Type="http://schemas.openxmlformats.org/officeDocument/2006/relationships/slideLayout"/><Relationship Id="rId6" Target="../media/image45.jpeg" Type="http://schemas.openxmlformats.org/officeDocument/2006/relationships/image"/><Relationship Id="rId5" Target="../media/image44.jpeg" Type="http://schemas.openxmlformats.org/officeDocument/2006/relationships/image"/><Relationship Id="rId4" Target="../media/image43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48.jpeg" Type="http://schemas.openxmlformats.org/officeDocument/2006/relationships/image"/><Relationship Id="rId7" Target="../media/image52.jpeg" Type="http://schemas.openxmlformats.org/officeDocument/2006/relationships/image"/><Relationship Id="rId2" Target="../media/image47.jpeg" Type="http://schemas.openxmlformats.org/officeDocument/2006/relationships/image"/><Relationship Id="rId1" Target="../slideLayouts/slideLayout6.xml" Type="http://schemas.openxmlformats.org/officeDocument/2006/relationships/slideLayout"/><Relationship Id="rId6" Target="../media/image51.jpeg" Type="http://schemas.openxmlformats.org/officeDocument/2006/relationships/image"/><Relationship Id="rId5" Target="../media/image50.jpeg" Type="http://schemas.openxmlformats.org/officeDocument/2006/relationships/image"/><Relationship Id="rId4" Target="../media/image49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329DCC-28F2-441D-A1E0-AE38C0211A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«Ванзетурская СОШ»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структурное подразделение «Детский 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 «Капелька»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8ED19EC-9E57-4B87-8C0D-820143C78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2372982"/>
            <a:ext cx="6858000" cy="1525918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Досуговые мероприятия </a:t>
            </a:r>
          </a:p>
          <a:p>
            <a:pPr algn="r"/>
            <a:r>
              <a:rPr lang="ru-RU" dirty="0" smtClean="0"/>
              <a:t>2021-2022 год</a:t>
            </a:r>
          </a:p>
          <a:p>
            <a:pPr algn="r"/>
            <a:r>
              <a:rPr lang="ru-RU" dirty="0" smtClean="0"/>
              <a:t>Методист Миляхова Л.Е.</a:t>
            </a:r>
            <a:endParaRPr lang="ru-RU" dirty="0" smtClean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676762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578" y="288924"/>
            <a:ext cx="7886700" cy="2238376"/>
          </a:xfrm>
        </p:spPr>
        <p:txBody>
          <a:bodyPr>
            <a:noAutofit/>
          </a:bodyPr>
          <a:lstStyle/>
          <a:p>
            <a:r>
              <a:rPr dirty="0" lang="ru-RU" smtClean="0" sz="2800"/>
              <a:t>В выставке участвовали ко дню космонавтики воспитанники старше - подготовительной и младше - средней группы.</a:t>
            </a:r>
            <a:br>
              <a:rPr dirty="0" lang="ru-RU" smtClean="0" sz="2800"/>
            </a:br>
            <a:r>
              <a:rPr dirty="0" lang="ru-RU" smtClean="0" sz="2800"/>
              <a:t>Воспитатели: Г. А. Долгова, А. А. Манцева, </a:t>
            </a:r>
            <a:br>
              <a:rPr dirty="0" lang="ru-RU" smtClean="0" sz="2800"/>
            </a:br>
            <a:r>
              <a:rPr dirty="0" lang="ru-RU" smtClean="0" sz="2800"/>
              <a:t>Н. В. Афанасьева</a:t>
            </a:r>
            <a:endParaRPr dirty="0" lang="ru-RU" sz="2800"/>
          </a:p>
        </p:txBody>
      </p:sp>
      <p:sp>
        <p:nvSpPr>
          <p:cNvPr id="3" name="Текст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>
          <a:blip cstate="print" r:embed="rId2"/>
          <a:srcRect l="63" r="48" t="11"/>
          <a:stretch>
            <a:fillRect/>
          </a:stretch>
        </p:blipFill>
        <p:spPr bwMode="auto">
          <a:xfrm>
            <a:off x="812800" y="2469323"/>
            <a:ext cx="7848600" cy="423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241300"/>
            <a:ext cx="7834313" cy="58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457071"/>
            <a:ext cx="8228013" cy="617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698"/>
            <a:ext cx="4926013" cy="656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315" y="292100"/>
            <a:ext cx="3384698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959101"/>
            <a:ext cx="2728912" cy="363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dirty="0" lang="ru-RU" smtClean="0"/>
              <a:t>Средняя</a:t>
            </a:r>
            <a:br>
              <a:rPr dirty="0" lang="ru-RU" smtClean="0"/>
            </a:br>
            <a:r>
              <a:rPr dirty="0" lang="ru-RU" smtClean="0"/>
              <a:t>группа</a:t>
            </a:r>
            <a:endParaRPr dirty="0" lang="ru-RU"/>
          </a:p>
        </p:txBody>
      </p:sp>
      <p:sp>
        <p:nvSpPr>
          <p:cNvPr id="3" name="Текст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5122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3836987" y="3441857"/>
            <a:ext cx="5307013" cy="341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rrowheads="1" noChangeAspect="1"/>
          </p:cNvPicPr>
          <p:nvPr/>
        </p:nvPicPr>
        <p:blipFill>
          <a:blip cstate="print" r:embed="rId3"/>
          <a:srcRect l="70" t="2"/>
          <a:stretch>
            <a:fillRect/>
          </a:stretch>
        </p:blipFill>
        <p:spPr bwMode="auto">
          <a:xfrm>
            <a:off x="177800" y="241300"/>
            <a:ext cx="4479093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3100" y="4838700"/>
            <a:ext cx="2837636" cy="1569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4800"/>
              <a:t>Младшая </a:t>
            </a:r>
          </a:p>
          <a:p>
            <a:r>
              <a:rPr dirty="0" lang="ru-RU" smtClean="0" sz="4800"/>
              <a:t>группа</a:t>
            </a:r>
            <a:endParaRPr dirty="0" lang="ru-RU" sz="4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Занятие по </a:t>
            </a:r>
            <a:r>
              <a:rPr lang="ru-RU" sz="2800" dirty="0" smtClean="0"/>
              <a:t>развитию речи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 smtClean="0"/>
              <a:t>Звуковая культура речи: звуки [л]-[</a:t>
            </a:r>
            <a:r>
              <a:rPr lang="ru-RU" sz="2800" dirty="0" err="1" smtClean="0"/>
              <a:t>л</a:t>
            </a:r>
            <a:r>
              <a:rPr lang="ru-RU" sz="2800" dirty="0" smtClean="0"/>
              <a:t>’]»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3900" y="3683000"/>
            <a:ext cx="3135313" cy="235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766" y="1270000"/>
            <a:ext cx="2460733" cy="328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644" y="1181100"/>
            <a:ext cx="3164555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4903" y="1295399"/>
            <a:ext cx="2419246" cy="322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3900" y="5092700"/>
            <a:ext cx="43047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Младше – средняя группа</a:t>
            </a:r>
          </a:p>
          <a:p>
            <a:r>
              <a:rPr lang="ru-RU" sz="2800" dirty="0" smtClean="0"/>
              <a:t>Воспитатель  Манцева А.А.</a:t>
            </a: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lang="ru-RU" smtClean="0" sz="2800"/>
              <a:t>Экологическое развлечение "Птицы наши друзья" Старше -подготовительная группа</a:t>
            </a:r>
            <a:br>
              <a:rPr dirty="0" lang="ru-RU" smtClean="0" sz="2800"/>
            </a:br>
            <a:r>
              <a:rPr dirty="0" lang="ru-RU" smtClean="0" sz="2800"/>
              <a:t>Ст</a:t>
            </a:r>
            <a:r>
              <a:rPr dirty="0" lang="ru-RU" smtClean="0" sz="2800"/>
              <a:t>.  </a:t>
            </a:r>
            <a:r>
              <a:rPr dirty="0" lang="ru-RU" smtClean="0" sz="2800"/>
              <a:t>воспитатель Афанасьева На. В.</a:t>
            </a:r>
            <a:endParaRPr dirty="0" lang="ru-RU" sz="2800"/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>
          <a:blip cstate="print" r:embed="rId2"/>
          <a:srcRect b="133" l="109" r="28" t="19"/>
          <a:stretch>
            <a:fillRect/>
          </a:stretch>
        </p:blipFill>
        <p:spPr bwMode="auto">
          <a:xfrm>
            <a:off x="241300" y="1498600"/>
            <a:ext cx="2863651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3471746" y="1549400"/>
            <a:ext cx="2622665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0" y="3581400"/>
            <a:ext cx="1990639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6329261" y="1536700"/>
            <a:ext cx="2573439" cy="192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rrowheads="1" noChangeAspect="1"/>
          </p:cNvPicPr>
          <p:nvPr/>
        </p:nvPicPr>
        <p:blipFill>
          <a:blip cstate="print" r:embed="rId6"/>
          <a:srcRect b="3" l="11" r="121"/>
          <a:stretch>
            <a:fillRect/>
          </a:stretch>
        </p:blipFill>
        <p:spPr bwMode="auto">
          <a:xfrm>
            <a:off x="5710604" y="3898900"/>
            <a:ext cx="3433396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2095875" y="3568700"/>
            <a:ext cx="3554038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279400"/>
            <a:ext cx="7886700" cy="1970089"/>
          </a:xfrm>
        </p:spPr>
        <p:txBody>
          <a:bodyPr>
            <a:normAutofit/>
          </a:bodyPr>
          <a:lstStyle/>
          <a:p>
            <a:r>
              <a:rPr dirty="0" lang="ru-RU" smtClean="0" sz="2800"/>
              <a:t>Мероприятие  </a:t>
            </a:r>
            <a:r>
              <a:rPr dirty="0" lang="ru-RU" smtClean="0" sz="2800"/>
              <a:t>"Огонь - мой друг</a:t>
            </a:r>
            <a:r>
              <a:rPr dirty="0" lang="ru-RU" smtClean="0" sz="2800"/>
              <a:t>, </a:t>
            </a:r>
            <a:br>
              <a:rPr dirty="0" lang="ru-RU" smtClean="0" sz="2800"/>
            </a:br>
            <a:r>
              <a:rPr dirty="0" lang="ru-RU" smtClean="0" sz="2800"/>
              <a:t> </a:t>
            </a:r>
            <a:r>
              <a:rPr dirty="0" lang="ru-RU" smtClean="0" sz="2800"/>
              <a:t>огонь - мой </a:t>
            </a:r>
            <a:r>
              <a:rPr dirty="0" lang="ru-RU" smtClean="0" sz="2800"/>
              <a:t>враг»</a:t>
            </a:r>
            <a:br>
              <a:rPr dirty="0" lang="ru-RU" smtClean="0" sz="2800"/>
            </a:br>
            <a:r>
              <a:rPr dirty="0" lang="ru-RU" smtClean="0" sz="2800"/>
              <a:t>Воспитатель Долгова Г.А. </a:t>
            </a:r>
            <a:br>
              <a:rPr dirty="0" lang="ru-RU" smtClean="0" sz="2800"/>
            </a:br>
            <a:r>
              <a:rPr dirty="0" err="1" lang="ru-RU" smtClean="0" sz="2800"/>
              <a:t>старше-подготовительная</a:t>
            </a:r>
            <a:r>
              <a:rPr dirty="0" lang="ru-RU" smtClean="0" sz="2800"/>
              <a:t> группа</a:t>
            </a:r>
            <a:endParaRPr dirty="0" lang="ru-RU" sz="2800"/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>
          <a:blip cstate="print" r:embed="rId2"/>
          <a:srcRect b="20" l="149"/>
          <a:stretch>
            <a:fillRect/>
          </a:stretch>
        </p:blipFill>
        <p:spPr bwMode="auto">
          <a:xfrm>
            <a:off x="7391400" y="330200"/>
            <a:ext cx="1422399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rrowheads="1" noChangeAspect="1"/>
          </p:cNvPicPr>
          <p:nvPr/>
        </p:nvPicPr>
        <p:blipFill>
          <a:blip cstate="print" r:embed="rId3"/>
          <a:srcRect t="81"/>
          <a:stretch>
            <a:fillRect/>
          </a:stretch>
        </p:blipFill>
        <p:spPr bwMode="auto">
          <a:xfrm>
            <a:off x="241298" y="3492500"/>
            <a:ext cx="416560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rrowheads="1" noChangeAspect="1"/>
          </p:cNvPicPr>
          <p:nvPr/>
        </p:nvPicPr>
        <p:blipFill>
          <a:blip cstate="print" r:embed="rId4"/>
          <a:srcRect b="51" l="211"/>
          <a:stretch>
            <a:fillRect/>
          </a:stretch>
        </p:blipFill>
        <p:spPr bwMode="auto">
          <a:xfrm>
            <a:off x="5397500" y="1612900"/>
            <a:ext cx="1551153" cy="201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rrowheads="1" noChangeAspect="1"/>
          </p:cNvPicPr>
          <p:nvPr/>
        </p:nvPicPr>
        <p:blipFill>
          <a:blip cstate="print" r:embed="rId5"/>
          <a:srcRect b="44" l="245" r="10" t="36"/>
          <a:stretch>
            <a:fillRect/>
          </a:stretch>
        </p:blipFill>
        <p:spPr bwMode="auto">
          <a:xfrm>
            <a:off x="177800" y="266700"/>
            <a:ext cx="1537191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rrowheads="1" noChangeAspect="1"/>
          </p:cNvPicPr>
          <p:nvPr/>
        </p:nvPicPr>
        <p:blipFill>
          <a:blip cstate="print" r:embed="rId6"/>
          <a:srcRect l="75" r="47" t="121"/>
          <a:stretch>
            <a:fillRect/>
          </a:stretch>
        </p:blipFill>
        <p:spPr bwMode="auto">
          <a:xfrm>
            <a:off x="4914900" y="3721100"/>
            <a:ext cx="4064000" cy="243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rrowheads="1" noChangeAspect="1"/>
          </p:cNvPicPr>
          <p:nvPr/>
        </p:nvPicPr>
        <p:blipFill>
          <a:blip cstate="print" r:embed="rId7"/>
          <a:srcRect b="182" l="18" r="102" t="84"/>
          <a:stretch>
            <a:fillRect/>
          </a:stretch>
        </p:blipFill>
        <p:spPr bwMode="auto">
          <a:xfrm>
            <a:off x="2374899" y="1549400"/>
            <a:ext cx="2033081" cy="171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00DD983-E4E7-45E4-BBF6-04C202D9B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7" y="1005955"/>
            <a:ext cx="7854847" cy="762886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Спортивное развлечение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за здоровый образ жизни».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Путешествие в Африку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Манцева А.А.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62027F-4B45-4D24-AD2B-20BFF893B2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625" y="1628488"/>
            <a:ext cx="3558937" cy="238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Алексей\Desktop\IMG_6445[1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2171" y="1648997"/>
            <a:ext cx="4267200" cy="239077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636" y="4137285"/>
            <a:ext cx="3627620" cy="272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1773" y="4223296"/>
            <a:ext cx="4522404" cy="263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0758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9233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b="1" dirty="0" smtClean="0"/>
              <a:t>Театрализованное развлечение</a:t>
            </a:r>
            <a:br>
              <a:rPr lang="ru-RU" sz="3100" b="1" dirty="0" smtClean="0"/>
            </a:br>
            <a:r>
              <a:rPr lang="ru-RU" sz="3100" b="1" dirty="0" smtClean="0"/>
              <a:t>по русской народной сказке «Заюшкина избушка»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700" b="1" dirty="0" smtClean="0"/>
              <a:t>Воспитатель Сивухина А.Л</a:t>
            </a:r>
            <a:r>
              <a:rPr lang="ru-RU" sz="2700" dirty="0" smtClean="0"/>
              <a:t>.</a:t>
            </a:r>
            <a:endParaRPr lang="ru-RU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 descr="C:\Users\Алексей\Desktop\20220228_155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300" y="2590800"/>
            <a:ext cx="5600700" cy="4267200"/>
          </a:xfrm>
          <a:prstGeom prst="rect">
            <a:avLst/>
          </a:prstGeom>
          <a:noFill/>
        </p:spPr>
      </p:pic>
      <p:pic>
        <p:nvPicPr>
          <p:cNvPr id="2052" name="Picture 4" descr="C:\Users\Алексей\Desktop\20220228_155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87932"/>
            <a:ext cx="4914900" cy="321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378" y="136525"/>
            <a:ext cx="7886700" cy="76288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Выставки  к 23 февраля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565" y="5499591"/>
            <a:ext cx="7886700" cy="10133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Воспитатели младше средней группы </a:t>
            </a:r>
          </a:p>
          <a:p>
            <a:r>
              <a:rPr lang="ru-RU" b="1" dirty="0" smtClean="0"/>
              <a:t>Манцева А.А., Сивухина А.Л.</a:t>
            </a:r>
          </a:p>
          <a:p>
            <a:r>
              <a:rPr lang="ru-RU" b="1" dirty="0" smtClean="0"/>
              <a:t>Воспитатель старше – подготовительной группы Долгова Г.А.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8173" y="1379096"/>
            <a:ext cx="4801173" cy="394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лексей\AppData\Local\Temp\7zO82B0EE9D\IMG_20220221_1332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803" y="816789"/>
            <a:ext cx="3162925" cy="460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378" y="136524"/>
            <a:ext cx="7886700" cy="109266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Выставка к 8 марта</a:t>
            </a:r>
            <a:br>
              <a:rPr lang="ru-RU" sz="3200" dirty="0" smtClean="0"/>
            </a:br>
            <a:r>
              <a:rPr lang="ru-RU" sz="3200" dirty="0" smtClean="0"/>
              <a:t>младше – средняя группа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465270"/>
            <a:ext cx="4317167" cy="1725668"/>
          </a:xfrm>
        </p:spPr>
        <p:txBody>
          <a:bodyPr/>
          <a:lstStyle/>
          <a:p>
            <a:r>
              <a:rPr lang="ru-RU" dirty="0" smtClean="0"/>
              <a:t>Воспитатели:</a:t>
            </a:r>
          </a:p>
          <a:p>
            <a:r>
              <a:rPr lang="ru-RU" dirty="0" smtClean="0"/>
              <a:t>Манцева А.А.</a:t>
            </a:r>
          </a:p>
          <a:p>
            <a:r>
              <a:rPr lang="ru-RU" dirty="0" smtClean="0"/>
              <a:t>Сивухина А.Л.</a:t>
            </a:r>
            <a:endParaRPr lang="ru-RU" dirty="0"/>
          </a:p>
        </p:txBody>
      </p:sp>
      <p:pic>
        <p:nvPicPr>
          <p:cNvPr id="4" name="Рисунок 3" descr="C:\Users\user.user-pc\AppData\Local\Microsoft\Windows\Temporary Internet Files\Content.Word\YJGR1189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6367" y="1361644"/>
            <a:ext cx="3780800" cy="289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7088" y="1209549"/>
            <a:ext cx="3987384" cy="544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378" y="136524"/>
            <a:ext cx="7886700" cy="1227581"/>
          </a:xfrm>
        </p:spPr>
        <p:txBody>
          <a:bodyPr>
            <a:normAutofit/>
          </a:bodyPr>
          <a:lstStyle/>
          <a:p>
            <a:r>
              <a:rPr dirty="0" lang="ru-RU" smtClean="0" sz="4000"/>
              <a:t>Выставка к 8 марта</a:t>
            </a:r>
            <a:br>
              <a:rPr dirty="0" lang="ru-RU" smtClean="0" sz="4000"/>
            </a:br>
            <a:r>
              <a:rPr dirty="0" lang="ru-RU" smtClean="0" sz="4000"/>
              <a:t>старше – подготовительная группа</a:t>
            </a:r>
            <a:endParaRPr dirty="0" lang="ru-RU" sz="4000"/>
          </a:p>
        </p:txBody>
      </p:sp>
      <p:pic>
        <p:nvPicPr>
          <p:cNvPr descr="C:\Users\user.user-pc\AppData\Local\Microsoft\Windows\Temporary Internet Files\Content.Word\RNUD1670.JPG" id="5" name="Рисунок 4"/>
          <p:cNvPicPr/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xmlns="" xmlns:cx="http://schemas.microsoft.com/office/drawing/2014/chartex" xmlns:cx1="http://schemas.microsoft.com/office/drawing/2015/9/8/chartex" xmlns:lc="http://schemas.openxmlformats.org/drawingml/2006/lockedCanvas" xmlns:m="http://schemas.openxmlformats.org/officeDocument/2006/math" xmlns:mc="http://schemas.openxmlformats.org/markup-compatibility/2006" xmlns:o="urn:schemas-microsoft-com:office:office" xmlns:pic="http://schemas.openxmlformats.org/drawingml/2006/picture" xmlns:v="urn:schemas-microsoft-com:vml" xmlns:ve="http://schemas.openxmlformats.org/markup-compatibility/2006" xmlns:w="http://schemas.openxmlformats.org/wordprocessingml/2006/main" xmlns:w10="urn:schemas-microsoft-com:office:word" xmlns:w14="http://schemas.microsoft.com/office/word/2010/wordml" xmlns:w15="http://schemas.microsoft.com/office/word/2012/wordml" xmlns:w16se="http://schemas.microsoft.com/office/word/2015/wordml/symex" xmlns:wne="http://schemas.microsoft.com/office/word/2006/wordml" xmlns:wp="http://schemas.openxmlformats.org/drawingml/2006/wordprocessingDrawing" xmlns:wp14="http://schemas.microsoft.com/office/word/2010/wordprocessingDrawing" xmlns:wpc="http://schemas.microsoft.com/office/word/2010/wordprocessingCanvas" xmlns:wpg="http://schemas.microsoft.com/office/word/2010/wordprocessingGroup" xmlns:wpi="http://schemas.microsoft.com/office/word/2010/wordprocessingInk" xmlns:wps="http://schemas.microsoft.com/office/word/2010/wordprocessingShape" val="0"/>
              </a:ext>
            </a:extLst>
          </a:blip>
          <a:srcRect b="19"/>
          <a:stretch/>
        </p:blipFill>
        <p:spPr bwMode="auto">
          <a:xfrm>
            <a:off x="4631960" y="1514007"/>
            <a:ext cx="3994067" cy="457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 xmlns:cx="http://schemas.microsoft.com/office/drawing/2014/chartex" xmlns:cx1="http://schemas.microsoft.com/office/drawing/2015/9/8/chartex" xmlns:lc="http://schemas.openxmlformats.org/drawingml/2006/lockedCanvas" xmlns:m="http://schemas.openxmlformats.org/officeDocument/2006/math" xmlns:mc="http://schemas.openxmlformats.org/markup-compatibility/2006" xmlns:o="urn:schemas-microsoft-com:office:office" xmlns:pic="http://schemas.openxmlformats.org/drawingml/2006/picture" xmlns:v="urn:schemas-microsoft-com:vml" xmlns:ve="http://schemas.openxmlformats.org/markup-compatibility/2006" xmlns:w="http://schemas.openxmlformats.org/wordprocessingml/2006/main" xmlns:w10="urn:schemas-microsoft-com:office:word" xmlns:w14="http://schemas.microsoft.com/office/word/2010/wordml" xmlns:w15="http://schemas.microsoft.com/office/word/2012/wordml" xmlns:w16se="http://schemas.microsoft.com/office/word/2015/wordml/symex" xmlns:wne="http://schemas.microsoft.com/office/word/2006/wordml" xmlns:wp="http://schemas.openxmlformats.org/drawingml/2006/wordprocessingDrawing" xmlns:wp14="http://schemas.microsoft.com/office/word/2010/wordprocessingDrawing" xmlns:wpc="http://schemas.microsoft.com/office/word/2010/wordprocessingCanvas" xmlns:wpg="http://schemas.microsoft.com/office/word/2010/wordprocessingGroup" xmlns:wpi="http://schemas.microsoft.com/office/word/2010/wordprocessingInk" xmlns:wps="http://schemas.microsoft.com/office/word/2010/wordprocessingShape"/>
            </a:ext>
          </a:extLst>
        </p:spPr>
      </p:pic>
      <p:pic>
        <p:nvPicPr>
          <p:cNvPr id="4098" name="Picture 2"/>
          <p:cNvPicPr>
            <a:picLocks noChangeArrowheads="1" noChangeAspect="1"/>
          </p:cNvPicPr>
          <p:nvPr/>
        </p:nvPicPr>
        <p:blipFill>
          <a:blip cstate="print" r:embed="rId3"/>
          <a:srcRect t="125"/>
          <a:stretch>
            <a:fillRect/>
          </a:stretch>
        </p:blipFill>
        <p:spPr bwMode="auto">
          <a:xfrm>
            <a:off x="254832" y="3837482"/>
            <a:ext cx="4267200" cy="273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descr="C:\Users\USER~1.USE\AppData\Local\Temp\PHOTO-2022-03-03-10-35-28.jpg" id="4" name="Рисунок 3"/>
          <p:cNvPicPr/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xmlns="" xmlns:cx="http://schemas.microsoft.com/office/drawing/2014/chartex" xmlns:cx1="http://schemas.microsoft.com/office/drawing/2015/9/8/chartex" xmlns:lc="http://schemas.openxmlformats.org/drawingml/2006/lockedCanvas" xmlns:m="http://schemas.openxmlformats.org/officeDocument/2006/math" xmlns:mc="http://schemas.openxmlformats.org/markup-compatibility/2006" xmlns:o="urn:schemas-microsoft-com:office:office" xmlns:pic="http://schemas.openxmlformats.org/drawingml/2006/picture" xmlns:v="urn:schemas-microsoft-com:vml" xmlns:ve="http://schemas.openxmlformats.org/markup-compatibility/2006" xmlns:w="http://schemas.openxmlformats.org/wordprocessingml/2006/main" xmlns:w10="urn:schemas-microsoft-com:office:word" xmlns:w14="http://schemas.microsoft.com/office/word/2010/wordml" xmlns:w15="http://schemas.microsoft.com/office/word/2012/wordml" xmlns:w16se="http://schemas.microsoft.com/office/word/2015/wordml/symex" xmlns:wne="http://schemas.microsoft.com/office/word/2006/wordml" xmlns:wp="http://schemas.openxmlformats.org/drawingml/2006/wordprocessingDrawing" xmlns:wp14="http://schemas.microsoft.com/office/word/2010/wordprocessingDrawing" xmlns:wpc="http://schemas.microsoft.com/office/word/2010/wordprocessingCanvas" xmlns:wpg="http://schemas.microsoft.com/office/word/2010/wordprocessingGroup" xmlns:wpi="http://schemas.microsoft.com/office/word/2010/wordprocessingInk" xmlns:wps="http://schemas.microsoft.com/office/word/2010/wordprocessingShape" val="0"/>
              </a:ext>
            </a:extLst>
          </a:blip>
          <a:srcRect/>
          <a:stretch>
            <a:fillRect/>
          </a:stretch>
        </p:blipFill>
        <p:spPr bwMode="auto">
          <a:xfrm>
            <a:off x="982011" y="1543989"/>
            <a:ext cx="2870461" cy="22035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>
            <a:spLocks noGrp="1"/>
          </p:cNvSpPr>
          <p:nvPr>
            <p:ph idx="1" type="body"/>
          </p:nvPr>
        </p:nvSpPr>
        <p:spPr>
          <a:xfrm>
            <a:off x="4347148" y="6190938"/>
            <a:ext cx="4796852" cy="667062"/>
          </a:xfrm>
        </p:spPr>
        <p:txBody>
          <a:bodyPr/>
          <a:lstStyle/>
          <a:p>
            <a:r>
              <a:rPr dirty="0" lang="ru-RU" smtClean="0"/>
              <a:t>Воспитатель Афанасьева Н.В.</a:t>
            </a:r>
            <a:endParaRPr dirty="0"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9882"/>
            <a:ext cx="9144000" cy="897797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Мероприятие</a:t>
            </a:r>
            <a:br>
              <a:rPr lang="ru-RU" sz="3600" dirty="0" smtClean="0"/>
            </a:br>
            <a:r>
              <a:rPr lang="ru-RU" sz="3600" dirty="0" smtClean="0"/>
              <a:t> «Правила дорожные – вы совсем не сложные»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2113" y="6325849"/>
            <a:ext cx="5203461" cy="532151"/>
          </a:xfrm>
        </p:spPr>
        <p:txBody>
          <a:bodyPr/>
          <a:lstStyle/>
          <a:p>
            <a:r>
              <a:rPr lang="ru-RU" dirty="0" smtClean="0"/>
              <a:t>Воспитатель Афанасьева Н.В.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14" y="968922"/>
            <a:ext cx="56896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1651" y="3612629"/>
            <a:ext cx="4382567" cy="277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373" y="3597639"/>
            <a:ext cx="3633060" cy="278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410" y="1289154"/>
            <a:ext cx="3060512" cy="21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378" y="419724"/>
            <a:ext cx="7886700" cy="1154243"/>
          </a:xfrm>
        </p:spPr>
        <p:txBody>
          <a:bodyPr>
            <a:noAutofit/>
          </a:bodyPr>
          <a:lstStyle/>
          <a:p>
            <a:r>
              <a:rPr dirty="0" lang="ru-RU" smtClean="0" sz="2400"/>
              <a:t>Интегрированное занятие  по формированию элементарных </a:t>
            </a:r>
            <a:r>
              <a:rPr dirty="0" err="1" lang="ru-RU" smtClean="0" sz="2400"/>
              <a:t>матем-ких</a:t>
            </a:r>
            <a:r>
              <a:rPr dirty="0" lang="ru-RU" smtClean="0" sz="2400"/>
              <a:t> представлений, природное окружение,  развитие речи  сказка «Три медведя» воспитатель Сивухина А.Л.</a:t>
            </a:r>
            <a:endParaRPr dirty="0" lang="ru-RU" sz="2400"/>
          </a:p>
        </p:txBody>
      </p:sp>
      <p:sp>
        <p:nvSpPr>
          <p:cNvPr id="3" name="Текст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 rot="5400000">
            <a:off x="329846" y="1824921"/>
            <a:ext cx="2322690" cy="174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 rot="16200000">
            <a:off x="6679531" y="1765226"/>
            <a:ext cx="2293343" cy="172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0" y="39624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3111500" y="1539876"/>
            <a:ext cx="3365498" cy="252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6497639" y="3938189"/>
            <a:ext cx="2646361" cy="19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rrowheads="1" noChangeAspect="1"/>
          </p:cNvPicPr>
          <p:nvPr/>
        </p:nvPicPr>
        <p:blipFill>
          <a:blip cstate="print" r:embed="rId7"/>
          <a:srcRect b="22" l="101" r="103" t="80"/>
          <a:stretch>
            <a:fillRect/>
          </a:stretch>
        </p:blipFill>
        <p:spPr bwMode="auto">
          <a:xfrm>
            <a:off x="2540000" y="3933570"/>
            <a:ext cx="3911600" cy="245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378" y="136524"/>
            <a:ext cx="7886700" cy="165417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Занятие по формированию элементарных математических представлений.   Подготовительная группа. </a:t>
            </a:r>
            <a:br>
              <a:rPr lang="ru-RU" sz="3200" dirty="0" smtClean="0"/>
            </a:br>
            <a:r>
              <a:rPr lang="ru-RU" sz="3200" dirty="0" smtClean="0"/>
              <a:t>Воспитатель Долгова Г.А.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99" y="1933311"/>
            <a:ext cx="4075113" cy="305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4147" y="1968500"/>
            <a:ext cx="4131912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детки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2" id="{2442C631-8D22-4D7C-893D-3A364D49CB08}" vid="{6A57A606-F04B-45F1-BEB2-CA5AE8889A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детки1</Template>
  <TotalTime>716</TotalTime>
  <Words>143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детки1</vt:lpstr>
      <vt:lpstr>МБОУ «Ванзетурская СОШ» структурное подразделение «Детский сад «Капелька»</vt:lpstr>
      <vt:lpstr>Спортивное развлечение «Мы за здоровый образ жизни». Путешествие в Африку Воспитатель Манцева А.А.</vt:lpstr>
      <vt:lpstr>     Театрализованное развлечение по русской народной сказке «Заюшкина избушка» Воспитатель Сивухина А.Л.</vt:lpstr>
      <vt:lpstr>Выставки  к 23 февраля</vt:lpstr>
      <vt:lpstr>Выставка к 8 марта младше – средняя группа</vt:lpstr>
      <vt:lpstr>Выставка к 8 марта старше – подготовительная группа</vt:lpstr>
      <vt:lpstr>Мероприятие  «Правила дорожные – вы совсем не сложные»</vt:lpstr>
      <vt:lpstr>Интегрированное занятие  по формированию элементарных матем-ких представлений, природное окружение,  развитие речи  сказка «Три медведя» воспитатель Сивухина А.Л.</vt:lpstr>
      <vt:lpstr>Занятие по формированию элементарных математических представлений.   Подготовительная группа.  Воспитатель Долгова Г.А.</vt:lpstr>
      <vt:lpstr>В выставке участвовали ко дню космонавтики воспитанники старше - подготовительной и младше - средней группы. Воспитатели: Г. А. Долгова, А. А. Манцева,  Н. В. Афанасьева</vt:lpstr>
      <vt:lpstr>Слайд 11</vt:lpstr>
      <vt:lpstr>Слайд 12</vt:lpstr>
      <vt:lpstr>Слайд 13</vt:lpstr>
      <vt:lpstr>Средняя группа</vt:lpstr>
      <vt:lpstr>Занятие по развитию речи  «Звуковая культура речи: звуки [л]-[л’]»</vt:lpstr>
      <vt:lpstr>Экологическое развлечение "Птицы наши друзья" Старше -подготовительная группа Ст.  воспитатель Афанасьева На. В.</vt:lpstr>
      <vt:lpstr>Мероприятие  "Огонь - мой друг,   огонь - мой враг» Воспитатель Долгова Г.А.  старше-подготовительная группа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</dc:title>
  <dc:creator>Марина</dc:creator>
  <cp:lastModifiedBy>Алексей</cp:lastModifiedBy>
  <cp:revision>78</cp:revision>
  <dcterms:created xsi:type="dcterms:W3CDTF">2019-09-18T13:32:53Z</dcterms:created>
  <dcterms:modified xsi:type="dcterms:W3CDTF">2022-11-30T12:00:51Z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1638720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