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56" r:id="rId3"/>
    <p:sldId id="268" r:id="rId4"/>
    <p:sldId id="258" r:id="rId5"/>
    <p:sldId id="264" r:id="rId6"/>
    <p:sldId id="259" r:id="rId7"/>
    <p:sldId id="265" r:id="rId8"/>
    <p:sldId id="260" r:id="rId9"/>
    <p:sldId id="271" r:id="rId10"/>
    <p:sldId id="261" r:id="rId11"/>
    <p:sldId id="262" r:id="rId12"/>
    <p:sldId id="267" r:id="rId13"/>
    <p:sldId id="263" r:id="rId14"/>
    <p:sldId id="270" r:id="rId15"/>
    <p:sldId id="269"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C0CC994-7F44-4EB2-A87E-7B463394FCE0}" type="datetimeFigureOut">
              <a:rPr lang="ru-RU" smtClean="0"/>
              <a:t>04.04.2023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87F31B-68E0-4C47-B719-6322D8A0351F}" type="slidenum">
              <a:rPr lang="ru-RU" smtClean="0"/>
              <a:t>‹#›</a:t>
            </a:fld>
            <a:endParaRPr lang="ru-RU"/>
          </a:p>
        </p:txBody>
      </p:sp>
    </p:spTree>
    <p:extLst>
      <p:ext uri="{BB962C8B-B14F-4D97-AF65-F5344CB8AC3E}">
        <p14:creationId xmlns:p14="http://schemas.microsoft.com/office/powerpoint/2010/main" val="986211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C0CC994-7F44-4EB2-A87E-7B463394FCE0}" type="datetimeFigureOut">
              <a:rPr lang="ru-RU" smtClean="0"/>
              <a:t>04.04.2023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87F31B-68E0-4C47-B719-6322D8A0351F}" type="slidenum">
              <a:rPr lang="ru-RU" smtClean="0"/>
              <a:t>‹#›</a:t>
            </a:fld>
            <a:endParaRPr lang="ru-RU"/>
          </a:p>
        </p:txBody>
      </p:sp>
    </p:spTree>
    <p:extLst>
      <p:ext uri="{BB962C8B-B14F-4D97-AF65-F5344CB8AC3E}">
        <p14:creationId xmlns:p14="http://schemas.microsoft.com/office/powerpoint/2010/main" val="1957303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C0CC994-7F44-4EB2-A87E-7B463394FCE0}" type="datetimeFigureOut">
              <a:rPr lang="ru-RU" smtClean="0"/>
              <a:t>04.04.2023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87F31B-68E0-4C47-B719-6322D8A0351F}" type="slidenum">
              <a:rPr lang="ru-RU" smtClean="0"/>
              <a:t>‹#›</a:t>
            </a:fld>
            <a:endParaRPr lang="ru-RU"/>
          </a:p>
        </p:txBody>
      </p:sp>
    </p:spTree>
    <p:extLst>
      <p:ext uri="{BB962C8B-B14F-4D97-AF65-F5344CB8AC3E}">
        <p14:creationId xmlns:p14="http://schemas.microsoft.com/office/powerpoint/2010/main" val="1121673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C0CC994-7F44-4EB2-A87E-7B463394FCE0}" type="datetimeFigureOut">
              <a:rPr lang="ru-RU" smtClean="0"/>
              <a:t>04.04.2023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87F31B-68E0-4C47-B719-6322D8A0351F}" type="slidenum">
              <a:rPr lang="ru-RU" smtClean="0"/>
              <a:t>‹#›</a:t>
            </a:fld>
            <a:endParaRPr lang="ru-RU"/>
          </a:p>
        </p:txBody>
      </p:sp>
    </p:spTree>
    <p:extLst>
      <p:ext uri="{BB962C8B-B14F-4D97-AF65-F5344CB8AC3E}">
        <p14:creationId xmlns:p14="http://schemas.microsoft.com/office/powerpoint/2010/main" val="2121217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C0CC994-7F44-4EB2-A87E-7B463394FCE0}" type="datetimeFigureOut">
              <a:rPr lang="ru-RU" smtClean="0"/>
              <a:t>04.04.2023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87F31B-68E0-4C47-B719-6322D8A0351F}" type="slidenum">
              <a:rPr lang="ru-RU" smtClean="0"/>
              <a:t>‹#›</a:t>
            </a:fld>
            <a:endParaRPr lang="ru-RU"/>
          </a:p>
        </p:txBody>
      </p:sp>
    </p:spTree>
    <p:extLst>
      <p:ext uri="{BB962C8B-B14F-4D97-AF65-F5344CB8AC3E}">
        <p14:creationId xmlns:p14="http://schemas.microsoft.com/office/powerpoint/2010/main" val="2134916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C0CC994-7F44-4EB2-A87E-7B463394FCE0}" type="datetimeFigureOut">
              <a:rPr lang="ru-RU" smtClean="0"/>
              <a:t>04.04.2023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887F31B-68E0-4C47-B719-6322D8A0351F}" type="slidenum">
              <a:rPr lang="ru-RU" smtClean="0"/>
              <a:t>‹#›</a:t>
            </a:fld>
            <a:endParaRPr lang="ru-RU"/>
          </a:p>
        </p:txBody>
      </p:sp>
    </p:spTree>
    <p:extLst>
      <p:ext uri="{BB962C8B-B14F-4D97-AF65-F5344CB8AC3E}">
        <p14:creationId xmlns:p14="http://schemas.microsoft.com/office/powerpoint/2010/main" val="1991678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C0CC994-7F44-4EB2-A87E-7B463394FCE0}" type="datetimeFigureOut">
              <a:rPr lang="ru-RU" smtClean="0"/>
              <a:t>04.04.2023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887F31B-68E0-4C47-B719-6322D8A0351F}" type="slidenum">
              <a:rPr lang="ru-RU" smtClean="0"/>
              <a:t>‹#›</a:t>
            </a:fld>
            <a:endParaRPr lang="ru-RU"/>
          </a:p>
        </p:txBody>
      </p:sp>
    </p:spTree>
    <p:extLst>
      <p:ext uri="{BB962C8B-B14F-4D97-AF65-F5344CB8AC3E}">
        <p14:creationId xmlns:p14="http://schemas.microsoft.com/office/powerpoint/2010/main" val="3383635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C0CC994-7F44-4EB2-A87E-7B463394FCE0}" type="datetimeFigureOut">
              <a:rPr lang="ru-RU" smtClean="0"/>
              <a:t>04.04.2023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887F31B-68E0-4C47-B719-6322D8A0351F}" type="slidenum">
              <a:rPr lang="ru-RU" smtClean="0"/>
              <a:t>‹#›</a:t>
            </a:fld>
            <a:endParaRPr lang="ru-RU"/>
          </a:p>
        </p:txBody>
      </p:sp>
    </p:spTree>
    <p:extLst>
      <p:ext uri="{BB962C8B-B14F-4D97-AF65-F5344CB8AC3E}">
        <p14:creationId xmlns:p14="http://schemas.microsoft.com/office/powerpoint/2010/main" val="3943464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C0CC994-7F44-4EB2-A87E-7B463394FCE0}" type="datetimeFigureOut">
              <a:rPr lang="ru-RU" smtClean="0"/>
              <a:t>04.04.2023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887F31B-68E0-4C47-B719-6322D8A0351F}" type="slidenum">
              <a:rPr lang="ru-RU" smtClean="0"/>
              <a:t>‹#›</a:t>
            </a:fld>
            <a:endParaRPr lang="ru-RU"/>
          </a:p>
        </p:txBody>
      </p:sp>
    </p:spTree>
    <p:extLst>
      <p:ext uri="{BB962C8B-B14F-4D97-AF65-F5344CB8AC3E}">
        <p14:creationId xmlns:p14="http://schemas.microsoft.com/office/powerpoint/2010/main" val="952301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C0CC994-7F44-4EB2-A87E-7B463394FCE0}" type="datetimeFigureOut">
              <a:rPr lang="ru-RU" smtClean="0"/>
              <a:t>04.04.2023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887F31B-68E0-4C47-B719-6322D8A0351F}" type="slidenum">
              <a:rPr lang="ru-RU" smtClean="0"/>
              <a:t>‹#›</a:t>
            </a:fld>
            <a:endParaRPr lang="ru-RU"/>
          </a:p>
        </p:txBody>
      </p:sp>
    </p:spTree>
    <p:extLst>
      <p:ext uri="{BB962C8B-B14F-4D97-AF65-F5344CB8AC3E}">
        <p14:creationId xmlns:p14="http://schemas.microsoft.com/office/powerpoint/2010/main" val="2823656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C0CC994-7F44-4EB2-A87E-7B463394FCE0}" type="datetimeFigureOut">
              <a:rPr lang="ru-RU" smtClean="0"/>
              <a:t>04.04.2023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887F31B-68E0-4C47-B719-6322D8A0351F}" type="slidenum">
              <a:rPr lang="ru-RU" smtClean="0"/>
              <a:t>‹#›</a:t>
            </a:fld>
            <a:endParaRPr lang="ru-RU"/>
          </a:p>
        </p:txBody>
      </p:sp>
    </p:spTree>
    <p:extLst>
      <p:ext uri="{BB962C8B-B14F-4D97-AF65-F5344CB8AC3E}">
        <p14:creationId xmlns:p14="http://schemas.microsoft.com/office/powerpoint/2010/main" val="4072265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0CC994-7F44-4EB2-A87E-7B463394FCE0}" type="datetimeFigureOut">
              <a:rPr lang="ru-RU" smtClean="0"/>
              <a:t>04.04.2023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87F31B-68E0-4C47-B719-6322D8A0351F}" type="slidenum">
              <a:rPr lang="ru-RU" smtClean="0"/>
              <a:t>‹#›</a:t>
            </a:fld>
            <a:endParaRPr lang="ru-RU"/>
          </a:p>
        </p:txBody>
      </p:sp>
    </p:spTree>
    <p:extLst>
      <p:ext uri="{BB962C8B-B14F-4D97-AF65-F5344CB8AC3E}">
        <p14:creationId xmlns:p14="http://schemas.microsoft.com/office/powerpoint/2010/main" val="2789770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Picture 2" descr="https://i2.wp.com/rndnet.ru/images/5/a/9/5a9ac04d0cf4b.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3835031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593306" y="736241"/>
            <a:ext cx="5157787" cy="823912"/>
          </a:xfrm>
        </p:spPr>
        <p:txBody>
          <a:bodyPr>
            <a:noAutofit/>
          </a:bodyPr>
          <a:lstStyle/>
          <a:p>
            <a:pPr algn="ctr"/>
            <a:r>
              <a:rPr lang="ru-RU" dirty="0"/>
              <a:t>Гривистый голубь</a:t>
            </a:r>
            <a:r>
              <a:rPr lang="ru-RU" dirty="0" smtClean="0"/>
              <a:t/>
            </a:r>
            <a:br>
              <a:rPr lang="ru-RU" dirty="0" smtClean="0"/>
            </a:br>
            <a:r>
              <a:rPr lang="ru-RU" dirty="0" smtClean="0"/>
              <a:t/>
            </a:r>
            <a:br>
              <a:rPr lang="ru-RU" dirty="0" smtClean="0"/>
            </a:br>
            <a:endParaRPr lang="ru-RU" dirty="0"/>
          </a:p>
        </p:txBody>
      </p:sp>
      <p:sp>
        <p:nvSpPr>
          <p:cNvPr id="5" name="Текст 4"/>
          <p:cNvSpPr>
            <a:spLocks noGrp="1"/>
          </p:cNvSpPr>
          <p:nvPr>
            <p:ph type="body" sz="quarter" idx="3"/>
          </p:nvPr>
        </p:nvSpPr>
        <p:spPr/>
        <p:txBody>
          <a:bodyPr>
            <a:normAutofit/>
          </a:bodyPr>
          <a:lstStyle/>
          <a:p>
            <a:endParaRPr lang="ru-RU" dirty="0"/>
          </a:p>
        </p:txBody>
      </p:sp>
      <p:pic>
        <p:nvPicPr>
          <p:cNvPr id="5122" name="Picture 2" descr="Гривистый голубь"/>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39788" y="2634247"/>
            <a:ext cx="5157787" cy="3426244"/>
          </a:xfrm>
          <a:prstGeom prst="rect">
            <a:avLst/>
          </a:prstGeom>
          <a:noFill/>
          <a:extLst>
            <a:ext uri="{909E8E84-426E-40DD-AFC4-6F175D3DCCD1}">
              <a14:hiddenFill xmlns:a14="http://schemas.microsoft.com/office/drawing/2010/main">
                <a:solidFill>
                  <a:srgbClr val="FFFFFF"/>
                </a:solidFill>
              </a14:hiddenFill>
            </a:ext>
          </a:extLst>
        </p:spPr>
      </p:pic>
      <p:sp>
        <p:nvSpPr>
          <p:cNvPr id="7" name="Объект 6"/>
          <p:cNvSpPr>
            <a:spLocks noGrp="1"/>
          </p:cNvSpPr>
          <p:nvPr>
            <p:ph sz="quarter" idx="4"/>
          </p:nvPr>
        </p:nvSpPr>
        <p:spPr>
          <a:xfrm>
            <a:off x="6172200" y="2505075"/>
            <a:ext cx="5521036" cy="3684588"/>
          </a:xfrm>
        </p:spPr>
        <p:txBody>
          <a:bodyPr>
            <a:noAutofit/>
          </a:bodyPr>
          <a:lstStyle/>
          <a:p>
            <a:r>
              <a:rPr lang="ru-RU" sz="1800" dirty="0"/>
              <a:t>Один из крупнейших видов голубей и единственный уцелевший представитель рода гривистых голубей. Эти птицы питаются различными семенами, фруктами и мелкими беспозвоночными и имеют мускулистый желудок, который позволяет им есть орехи с очень твердой скорлупой. Ученые Оксфордского университета обнаружили, что гривистый голубь является ближайшим живым родственником вымершей птицы </a:t>
            </a:r>
            <a:r>
              <a:rPr lang="ru-RU" sz="1800" dirty="0" err="1"/>
              <a:t>додо</a:t>
            </a:r>
            <a:r>
              <a:rPr lang="ru-RU" sz="1800" dirty="0"/>
              <a:t>. Если же поставить рядом чучело </a:t>
            </a:r>
            <a:r>
              <a:rPr lang="ru-RU" sz="1800" dirty="0" err="1"/>
              <a:t>додо</a:t>
            </a:r>
            <a:r>
              <a:rPr lang="ru-RU" sz="1800" dirty="0"/>
              <a:t>, с его огромным носом, неказистым телом, короткими ногами и изящного, ярко раскрашенного матерью-Природой гривистого голубя, то ни за что не поверишь, что эти двое имеют друг к другу хоть какое-то отношение. Однако анализ на ДНК врать не будет.</a:t>
            </a:r>
            <a:r>
              <a:rPr lang="ru-RU" sz="1800" dirty="0" smtClean="0"/>
              <a:t/>
            </a:r>
            <a:br>
              <a:rPr lang="ru-RU" sz="1800" dirty="0" smtClean="0"/>
            </a:br>
            <a:r>
              <a:rPr lang="ru-RU" sz="1800" dirty="0" smtClean="0"/>
              <a:t/>
            </a:r>
            <a:br>
              <a:rPr lang="ru-RU" sz="1800" dirty="0" smtClean="0"/>
            </a:br>
            <a:endParaRPr lang="ru-RU" sz="1800" dirty="0"/>
          </a:p>
        </p:txBody>
      </p:sp>
    </p:spTree>
    <p:extLst>
      <p:ext uri="{BB962C8B-B14F-4D97-AF65-F5344CB8AC3E}">
        <p14:creationId xmlns:p14="http://schemas.microsoft.com/office/powerpoint/2010/main" val="1041425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593306" y="614363"/>
            <a:ext cx="5157787" cy="823912"/>
          </a:xfrm>
        </p:spPr>
        <p:txBody>
          <a:bodyPr>
            <a:normAutofit/>
          </a:bodyPr>
          <a:lstStyle/>
          <a:p>
            <a:pPr algn="ctr"/>
            <a:r>
              <a:rPr lang="ru-RU" dirty="0"/>
              <a:t>Радужный </a:t>
            </a:r>
            <a:r>
              <a:rPr lang="ru-RU" dirty="0" err="1"/>
              <a:t>лорикет</a:t>
            </a:r>
            <a:r>
              <a:rPr lang="ru-RU" dirty="0" smtClean="0"/>
              <a:t/>
            </a:r>
            <a:br>
              <a:rPr lang="ru-RU" dirty="0" smtClean="0"/>
            </a:br>
            <a:endParaRPr lang="ru-RU" dirty="0"/>
          </a:p>
        </p:txBody>
      </p:sp>
      <p:sp>
        <p:nvSpPr>
          <p:cNvPr id="5" name="Текст 4"/>
          <p:cNvSpPr>
            <a:spLocks noGrp="1"/>
          </p:cNvSpPr>
          <p:nvPr>
            <p:ph type="body" sz="quarter" idx="3"/>
          </p:nvPr>
        </p:nvSpPr>
        <p:spPr/>
        <p:txBody>
          <a:bodyPr>
            <a:normAutofit/>
          </a:bodyPr>
          <a:lstStyle/>
          <a:p>
            <a:endParaRPr lang="ru-RU" dirty="0"/>
          </a:p>
        </p:txBody>
      </p:sp>
      <p:pic>
        <p:nvPicPr>
          <p:cNvPr id="6146" name="Picture 2" descr="Радужный лорикет"/>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39788" y="2626879"/>
            <a:ext cx="5157787" cy="3440980"/>
          </a:xfrm>
          <a:prstGeom prst="rect">
            <a:avLst/>
          </a:prstGeom>
          <a:noFill/>
          <a:extLst>
            <a:ext uri="{909E8E84-426E-40DD-AFC4-6F175D3DCCD1}">
              <a14:hiddenFill xmlns:a14="http://schemas.microsoft.com/office/drawing/2010/main">
                <a:solidFill>
                  <a:srgbClr val="FFFFFF"/>
                </a:solidFill>
              </a14:hiddenFill>
            </a:ext>
          </a:extLst>
        </p:spPr>
      </p:pic>
      <p:sp>
        <p:nvSpPr>
          <p:cNvPr id="7" name="Объект 6"/>
          <p:cNvSpPr>
            <a:spLocks noGrp="1"/>
          </p:cNvSpPr>
          <p:nvPr>
            <p:ph sz="quarter" idx="4"/>
          </p:nvPr>
        </p:nvSpPr>
        <p:spPr/>
        <p:txBody>
          <a:bodyPr>
            <a:normAutofit/>
          </a:bodyPr>
          <a:lstStyle/>
          <a:p>
            <a:r>
              <a:rPr lang="ru-RU" sz="2400" dirty="0"/>
              <a:t>Представители этого вида являются одними из самых ярких птиц на свете. В оперении этих маленьких австралийских попугайчиков представлены почти все цвета радуги, за исключением фиолетового.</a:t>
            </a:r>
            <a:r>
              <a:rPr lang="ru-RU" sz="2400" dirty="0" smtClean="0"/>
              <a:t/>
            </a:r>
            <a:br>
              <a:rPr lang="ru-RU" sz="2400" dirty="0" smtClean="0"/>
            </a:br>
            <a:r>
              <a:rPr lang="ru-RU" sz="2400" dirty="0" smtClean="0"/>
              <a:t/>
            </a:r>
            <a:br>
              <a:rPr lang="ru-RU" sz="2400" dirty="0" smtClean="0"/>
            </a:br>
            <a:endParaRPr lang="ru-RU" sz="2400" dirty="0"/>
          </a:p>
        </p:txBody>
      </p:sp>
    </p:spTree>
    <p:extLst>
      <p:ext uri="{BB962C8B-B14F-4D97-AF65-F5344CB8AC3E}">
        <p14:creationId xmlns:p14="http://schemas.microsoft.com/office/powerpoint/2010/main" val="11960338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418681" y="666967"/>
            <a:ext cx="5157787" cy="823912"/>
          </a:xfrm>
        </p:spPr>
        <p:txBody>
          <a:bodyPr>
            <a:noAutofit/>
          </a:bodyPr>
          <a:lstStyle/>
          <a:p>
            <a:pPr algn="ctr"/>
            <a:r>
              <a:rPr lang="ru-RU" dirty="0"/>
              <a:t>Зеленоголовая иволга</a:t>
            </a:r>
            <a:r>
              <a:rPr lang="ru-RU" dirty="0" smtClean="0"/>
              <a:t/>
            </a:r>
            <a:br>
              <a:rPr lang="ru-RU" dirty="0" smtClean="0"/>
            </a:br>
            <a:r>
              <a:rPr lang="ru-RU" dirty="0" smtClean="0"/>
              <a:t/>
            </a:r>
            <a:br>
              <a:rPr lang="ru-RU" dirty="0" smtClean="0"/>
            </a:br>
            <a:endParaRPr lang="ru-RU" dirty="0"/>
          </a:p>
        </p:txBody>
      </p:sp>
      <p:sp>
        <p:nvSpPr>
          <p:cNvPr id="5" name="Текст 4"/>
          <p:cNvSpPr>
            <a:spLocks noGrp="1"/>
          </p:cNvSpPr>
          <p:nvPr>
            <p:ph type="body" sz="quarter" idx="3"/>
          </p:nvPr>
        </p:nvSpPr>
        <p:spPr/>
        <p:txBody>
          <a:bodyPr/>
          <a:lstStyle/>
          <a:p>
            <a:endParaRPr lang="ru-RU" dirty="0"/>
          </a:p>
        </p:txBody>
      </p:sp>
      <p:sp>
        <p:nvSpPr>
          <p:cNvPr id="6" name="Объект 5"/>
          <p:cNvSpPr>
            <a:spLocks noGrp="1"/>
          </p:cNvSpPr>
          <p:nvPr>
            <p:ph sz="quarter" idx="4"/>
          </p:nvPr>
        </p:nvSpPr>
        <p:spPr/>
        <p:txBody>
          <a:bodyPr>
            <a:normAutofit fontScale="85000" lnSpcReduction="20000"/>
          </a:bodyPr>
          <a:lstStyle/>
          <a:p>
            <a:r>
              <a:rPr lang="ru-RU" dirty="0"/>
              <a:t>Эта маленькая птичка весит всего 65 грамм. Ее голова, спинка и грудь окрашены в оливково-зеленый цвет, брюшко желтое, лапы синие, а клюв и глаза коричнево-красные. Иволги - птицы певчие, и мелодичность их голоса сравнивают со звучанием флейты. Однако перед дождем мелодичное пение иволги становится похоже на кошачье мяуканье.</a:t>
            </a:r>
            <a:r>
              <a:rPr lang="ru-RU" dirty="0" smtClean="0"/>
              <a:t/>
            </a:r>
            <a:br>
              <a:rPr lang="ru-RU" dirty="0" smtClean="0"/>
            </a:br>
            <a:r>
              <a:rPr lang="ru-RU" dirty="0" smtClean="0"/>
              <a:t/>
            </a:r>
            <a:br>
              <a:rPr lang="ru-RU" dirty="0" smtClean="0"/>
            </a:br>
            <a:endParaRPr lang="ru-RU" dirty="0"/>
          </a:p>
        </p:txBody>
      </p:sp>
      <p:pic>
        <p:nvPicPr>
          <p:cNvPr id="7170" name="Picture 2" descr="Зеленоголовая иволга"/>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962289" y="2505075"/>
            <a:ext cx="4912784" cy="368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6292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181207" y="517381"/>
            <a:ext cx="5157787" cy="823912"/>
          </a:xfrm>
        </p:spPr>
        <p:txBody>
          <a:bodyPr>
            <a:normAutofit fontScale="85000" lnSpcReduction="20000"/>
          </a:bodyPr>
          <a:lstStyle/>
          <a:p>
            <a:pPr algn="ctr"/>
            <a:r>
              <a:rPr lang="ru-RU" sz="2600" dirty="0"/>
              <a:t>Удод</a:t>
            </a:r>
            <a:r>
              <a:rPr lang="ru-RU" sz="2600" dirty="0" smtClean="0"/>
              <a:t/>
            </a:r>
            <a:br>
              <a:rPr lang="ru-RU" sz="2600" dirty="0" smtClean="0"/>
            </a:br>
            <a:r>
              <a:rPr lang="ru-RU" dirty="0" smtClean="0"/>
              <a:t/>
            </a:r>
            <a:br>
              <a:rPr lang="ru-RU" dirty="0" smtClean="0"/>
            </a:br>
            <a:endParaRPr lang="ru-RU" dirty="0"/>
          </a:p>
        </p:txBody>
      </p:sp>
      <p:sp>
        <p:nvSpPr>
          <p:cNvPr id="6" name="Объект 5"/>
          <p:cNvSpPr>
            <a:spLocks noGrp="1"/>
          </p:cNvSpPr>
          <p:nvPr>
            <p:ph sz="quarter" idx="4"/>
          </p:nvPr>
        </p:nvSpPr>
        <p:spPr>
          <a:xfrm>
            <a:off x="6291552" y="1081088"/>
            <a:ext cx="5484812" cy="4242089"/>
          </a:xfrm>
        </p:spPr>
        <p:txBody>
          <a:bodyPr>
            <a:noAutofit/>
          </a:bodyPr>
          <a:lstStyle/>
          <a:p>
            <a:r>
              <a:rPr lang="ru-RU" sz="2400" dirty="0"/>
              <a:t>Знаменитая своим расположением перьев на голове (напоминающим корону), птица-удод является единственным сохранившимся видом семейства Удодовые (</a:t>
            </a:r>
            <a:r>
              <a:rPr lang="ru-RU" sz="2400" dirty="0" err="1"/>
              <a:t>Upipidae</a:t>
            </a:r>
            <a:r>
              <a:rPr lang="ru-RU" sz="2400" dirty="0"/>
              <a:t>). У этих птиц есть интересная особенность: в период высиживая птенцов у удодов вырабатывается маслянистая жидкость с очень неприятным запахом. В случае нападения врага удод выстреливает в него этой жидкостью вместе с пометом. Из-за этого удоды имеют репутацию «нечистоплотных птиц». Зато красивые!</a:t>
            </a:r>
            <a:r>
              <a:rPr lang="ru-RU" sz="2400" dirty="0" smtClean="0"/>
              <a:t/>
            </a:r>
            <a:br>
              <a:rPr lang="ru-RU" sz="2400" dirty="0" smtClean="0"/>
            </a:br>
            <a:r>
              <a:rPr lang="ru-RU" sz="2400" dirty="0" smtClean="0"/>
              <a:t/>
            </a:r>
            <a:br>
              <a:rPr lang="ru-RU" sz="2400" dirty="0" smtClean="0"/>
            </a:br>
            <a:endParaRPr lang="ru-RU" sz="2400" dirty="0"/>
          </a:p>
        </p:txBody>
      </p:sp>
      <p:pic>
        <p:nvPicPr>
          <p:cNvPr id="8194" name="Picture 2" descr="Удод"/>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39788" y="2667404"/>
            <a:ext cx="5157787" cy="3359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869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292042" y="445295"/>
            <a:ext cx="5157787" cy="823912"/>
          </a:xfrm>
        </p:spPr>
        <p:txBody>
          <a:bodyPr>
            <a:noAutofit/>
          </a:bodyPr>
          <a:lstStyle/>
          <a:p>
            <a:pPr algn="ctr"/>
            <a:r>
              <a:rPr lang="ru-RU" dirty="0" smtClean="0"/>
              <a:t/>
            </a:r>
            <a:br>
              <a:rPr lang="ru-RU" dirty="0" smtClean="0"/>
            </a:br>
            <a:r>
              <a:rPr lang="ru-RU" dirty="0" smtClean="0"/>
              <a:t/>
            </a:r>
            <a:br>
              <a:rPr lang="ru-RU" dirty="0" smtClean="0"/>
            </a:br>
            <a:r>
              <a:rPr lang="ru-RU" dirty="0" smtClean="0"/>
              <a:t>Малая райская птица </a:t>
            </a:r>
          </a:p>
          <a:p>
            <a:pPr algn="ctr"/>
            <a:endParaRPr lang="ru-RU" dirty="0"/>
          </a:p>
        </p:txBody>
      </p:sp>
      <p:sp>
        <p:nvSpPr>
          <p:cNvPr id="5" name="Текст 4"/>
          <p:cNvSpPr>
            <a:spLocks noGrp="1"/>
          </p:cNvSpPr>
          <p:nvPr>
            <p:ph type="body" sz="quarter" idx="3"/>
          </p:nvPr>
        </p:nvSpPr>
        <p:spPr/>
        <p:txBody>
          <a:bodyPr/>
          <a:lstStyle/>
          <a:p>
            <a:endParaRPr lang="ru-RU" dirty="0"/>
          </a:p>
        </p:txBody>
      </p:sp>
      <p:sp>
        <p:nvSpPr>
          <p:cNvPr id="6" name="Объект 5"/>
          <p:cNvSpPr>
            <a:spLocks noGrp="1"/>
          </p:cNvSpPr>
          <p:nvPr>
            <p:ph sz="quarter" idx="4"/>
          </p:nvPr>
        </p:nvSpPr>
        <p:spPr/>
        <p:txBody>
          <a:bodyPr>
            <a:normAutofit fontScale="85000" lnSpcReduction="20000"/>
          </a:bodyPr>
          <a:lstStyle/>
          <a:p>
            <a:r>
              <a:rPr lang="ru-RU" dirty="0"/>
              <a:t>Как  и у многих других видов самых красивых птиц в мире, у малых райских птиц сильно выражен половой диморфизм. То есть у самцов и самок имеются анатомические различия. В данном случае это означает, что ярким оперением и широким хвостом могут похвастаться только самцы, а вот самки «одеты» скромно, в коричневого цвета оперение.</a:t>
            </a:r>
            <a:r>
              <a:rPr lang="ru-RU" dirty="0" smtClean="0"/>
              <a:t/>
            </a:r>
            <a:br>
              <a:rPr lang="ru-RU" dirty="0" smtClean="0"/>
            </a:br>
            <a:r>
              <a:rPr lang="ru-RU" dirty="0" smtClean="0"/>
              <a:t/>
            </a:r>
            <a:br>
              <a:rPr lang="ru-RU" dirty="0" smtClean="0"/>
            </a:br>
            <a:endParaRPr lang="ru-RU" dirty="0"/>
          </a:p>
        </p:txBody>
      </p:sp>
      <p:pic>
        <p:nvPicPr>
          <p:cNvPr id="7" name="Picture 4" descr="Малая райская птица"/>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39788" y="2623194"/>
            <a:ext cx="5157787" cy="3448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6281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517106" y="563706"/>
            <a:ext cx="5157787" cy="823912"/>
          </a:xfrm>
        </p:spPr>
        <p:txBody>
          <a:bodyPr>
            <a:noAutofit/>
          </a:bodyPr>
          <a:lstStyle/>
          <a:p>
            <a:pPr algn="ctr"/>
            <a:r>
              <a:rPr lang="ru-RU" dirty="0" smtClean="0"/>
              <a:t>Расписной овсянковый кардинал</a:t>
            </a:r>
            <a:r>
              <a:rPr lang="ru-RU" sz="2000" dirty="0" smtClean="0"/>
              <a:t/>
            </a:r>
            <a:br>
              <a:rPr lang="ru-RU" sz="2000" dirty="0" smtClean="0"/>
            </a:br>
            <a:r>
              <a:rPr lang="ru-RU" sz="2000" dirty="0" smtClean="0"/>
              <a:t/>
            </a:r>
            <a:br>
              <a:rPr lang="ru-RU" sz="2000" dirty="0" smtClean="0"/>
            </a:br>
            <a:endParaRPr lang="ru-RU" sz="2000" dirty="0"/>
          </a:p>
        </p:txBody>
      </p:sp>
      <p:sp>
        <p:nvSpPr>
          <p:cNvPr id="5" name="Текст 4"/>
          <p:cNvSpPr>
            <a:spLocks noGrp="1"/>
          </p:cNvSpPr>
          <p:nvPr>
            <p:ph type="body" sz="quarter" idx="3"/>
          </p:nvPr>
        </p:nvSpPr>
        <p:spPr/>
        <p:txBody>
          <a:bodyPr/>
          <a:lstStyle/>
          <a:p>
            <a:endParaRPr lang="ru-RU" dirty="0"/>
          </a:p>
        </p:txBody>
      </p:sp>
      <p:pic>
        <p:nvPicPr>
          <p:cNvPr id="10242" name="Picture 2" descr="Расписной овсянковый кардинал"/>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839788" y="2505075"/>
            <a:ext cx="5183188" cy="3620827"/>
          </a:xfrm>
          <a:prstGeom prst="rect">
            <a:avLst/>
          </a:prstGeom>
          <a:noFill/>
          <a:extLst>
            <a:ext uri="{909E8E84-426E-40DD-AFC4-6F175D3DCCD1}">
              <a14:hiddenFill xmlns:a14="http://schemas.microsoft.com/office/drawing/2010/main">
                <a:solidFill>
                  <a:srgbClr val="FFFFFF"/>
                </a:solidFill>
              </a14:hiddenFill>
            </a:ext>
          </a:extLst>
        </p:spPr>
      </p:pic>
      <p:sp>
        <p:nvSpPr>
          <p:cNvPr id="8" name="Объект 7"/>
          <p:cNvSpPr>
            <a:spLocks noGrp="1"/>
          </p:cNvSpPr>
          <p:nvPr>
            <p:ph sz="half" idx="2"/>
          </p:nvPr>
        </p:nvSpPr>
        <p:spPr/>
        <p:txBody>
          <a:bodyPr>
            <a:normAutofit/>
          </a:bodyPr>
          <a:lstStyle/>
          <a:p>
            <a:endParaRPr lang="ru-RU" dirty="0"/>
          </a:p>
        </p:txBody>
      </p:sp>
      <p:sp>
        <p:nvSpPr>
          <p:cNvPr id="9" name="Прямоугольник 8"/>
          <p:cNvSpPr/>
          <p:nvPr/>
        </p:nvSpPr>
        <p:spPr>
          <a:xfrm>
            <a:off x="6095999" y="2676528"/>
            <a:ext cx="6096000" cy="3046988"/>
          </a:xfrm>
          <a:prstGeom prst="rect">
            <a:avLst/>
          </a:prstGeom>
        </p:spPr>
        <p:txBody>
          <a:bodyPr>
            <a:spAutoFit/>
          </a:bodyPr>
          <a:lstStyle/>
          <a:p>
            <a:r>
              <a:rPr lang="ru-RU" sz="2400" dirty="0" smtClean="0"/>
              <a:t>Маленькая певчая птичка с эффектной окраской имеет очень скрытный характер. </a:t>
            </a:r>
            <a:endParaRPr lang="ru-RU" sz="2400" dirty="0" smtClean="0"/>
          </a:p>
          <a:p>
            <a:r>
              <a:rPr lang="ru-RU" sz="2400" dirty="0" smtClean="0"/>
              <a:t>Ее </a:t>
            </a:r>
            <a:r>
              <a:rPr lang="ru-RU" sz="2400" dirty="0" smtClean="0"/>
              <a:t>трудно увидеть и еще труднее услышать. Причем вокалом чаще занимаются самцы, по крайней мере, именно их обычно наблюдают поющими.</a:t>
            </a:r>
            <a:br>
              <a:rPr lang="ru-RU" sz="2400" dirty="0" smtClean="0"/>
            </a:br>
            <a:r>
              <a:rPr lang="ru-RU" sz="2400" dirty="0" smtClean="0"/>
              <a:t/>
            </a:r>
            <a:br>
              <a:rPr lang="ru-RU" sz="2400" dirty="0" smtClean="0"/>
            </a:br>
            <a:endParaRPr lang="ru-RU" sz="2400" dirty="0"/>
          </a:p>
        </p:txBody>
      </p:sp>
    </p:spTree>
    <p:extLst>
      <p:ext uri="{BB962C8B-B14F-4D97-AF65-F5344CB8AC3E}">
        <p14:creationId xmlns:p14="http://schemas.microsoft.com/office/powerpoint/2010/main" val="4121615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111934" y="655926"/>
            <a:ext cx="5157787" cy="823912"/>
          </a:xfrm>
        </p:spPr>
        <p:txBody>
          <a:bodyPr>
            <a:noAutofit/>
          </a:bodyPr>
          <a:lstStyle/>
          <a:p>
            <a:pPr algn="ctr"/>
            <a:r>
              <a:rPr lang="ru-RU" dirty="0"/>
              <a:t>Длиннохвостый бархатный ткач</a:t>
            </a:r>
            <a:r>
              <a:rPr lang="ru-RU" dirty="0" smtClean="0"/>
              <a:t/>
            </a:r>
            <a:br>
              <a:rPr lang="ru-RU" dirty="0" smtClean="0"/>
            </a:br>
            <a:r>
              <a:rPr lang="ru-RU" dirty="0" smtClean="0"/>
              <a:t/>
            </a:r>
            <a:br>
              <a:rPr lang="ru-RU" dirty="0" smtClean="0"/>
            </a:br>
            <a:endParaRPr lang="ru-RU" dirty="0"/>
          </a:p>
        </p:txBody>
      </p:sp>
      <p:sp>
        <p:nvSpPr>
          <p:cNvPr id="5" name="Текст 4"/>
          <p:cNvSpPr>
            <a:spLocks noGrp="1"/>
          </p:cNvSpPr>
          <p:nvPr>
            <p:ph type="body" sz="quarter" idx="3"/>
          </p:nvPr>
        </p:nvSpPr>
        <p:spPr/>
        <p:txBody>
          <a:bodyPr/>
          <a:lstStyle/>
          <a:p>
            <a:endParaRPr lang="ru-RU"/>
          </a:p>
        </p:txBody>
      </p:sp>
      <p:sp>
        <p:nvSpPr>
          <p:cNvPr id="6" name="Объект 5"/>
          <p:cNvSpPr>
            <a:spLocks noGrp="1"/>
          </p:cNvSpPr>
          <p:nvPr>
            <p:ph sz="quarter" idx="4"/>
          </p:nvPr>
        </p:nvSpPr>
        <p:spPr/>
        <p:txBody>
          <a:bodyPr>
            <a:normAutofit fontScale="85000" lnSpcReduction="20000"/>
          </a:bodyPr>
          <a:lstStyle/>
          <a:p>
            <a:r>
              <a:rPr lang="ru-RU" dirty="0"/>
              <a:t>Этот поразительно красивый вид птиц встречается в Анголе, Ботсване, Демократической Республике Конго, Кении, Лесото, Южной Африке, Свазиленде, Замбии и южном Заире. Они живут в группах, состоящих из одного-двух самцов и большего количества самок. Хвост у бархатных ткачей достигает 60 см в длину, тогда как размер тела не превышает 19 см.</a:t>
            </a:r>
            <a:r>
              <a:rPr lang="ru-RU" dirty="0" smtClean="0"/>
              <a:t/>
            </a:r>
            <a:br>
              <a:rPr lang="ru-RU" dirty="0" smtClean="0"/>
            </a:br>
            <a:r>
              <a:rPr lang="ru-RU" dirty="0" smtClean="0"/>
              <a:t/>
            </a:r>
            <a:br>
              <a:rPr lang="ru-RU" dirty="0" smtClean="0"/>
            </a:br>
            <a:endParaRPr lang="ru-RU" dirty="0"/>
          </a:p>
        </p:txBody>
      </p:sp>
      <p:pic>
        <p:nvPicPr>
          <p:cNvPr id="16386" name="Picture 2" descr="Длиннохвостый бархатный ткач"/>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3040" y="2093119"/>
            <a:ext cx="5157787" cy="2976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7653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418681" y="614363"/>
            <a:ext cx="5157787" cy="823912"/>
          </a:xfrm>
        </p:spPr>
        <p:txBody>
          <a:bodyPr>
            <a:noAutofit/>
          </a:bodyPr>
          <a:lstStyle/>
          <a:p>
            <a:pPr algn="ctr"/>
            <a:r>
              <a:rPr lang="ru-RU" dirty="0"/>
              <a:t>Краснохохлый турако</a:t>
            </a:r>
            <a:r>
              <a:rPr lang="ru-RU" dirty="0" smtClean="0"/>
              <a:t/>
            </a:r>
            <a:br>
              <a:rPr lang="ru-RU" dirty="0" smtClean="0"/>
            </a:br>
            <a:r>
              <a:rPr lang="ru-RU" dirty="0" smtClean="0"/>
              <a:t/>
            </a:r>
            <a:br>
              <a:rPr lang="ru-RU" dirty="0" smtClean="0"/>
            </a:br>
            <a:endParaRPr lang="ru-RU" dirty="0"/>
          </a:p>
        </p:txBody>
      </p:sp>
      <p:sp>
        <p:nvSpPr>
          <p:cNvPr id="5" name="Текст 4"/>
          <p:cNvSpPr>
            <a:spLocks noGrp="1"/>
          </p:cNvSpPr>
          <p:nvPr>
            <p:ph type="body" sz="quarter" idx="3"/>
          </p:nvPr>
        </p:nvSpPr>
        <p:spPr/>
        <p:txBody>
          <a:bodyPr/>
          <a:lstStyle/>
          <a:p>
            <a:endParaRPr lang="ru-RU"/>
          </a:p>
        </p:txBody>
      </p:sp>
      <p:sp>
        <p:nvSpPr>
          <p:cNvPr id="6" name="Объект 5"/>
          <p:cNvSpPr>
            <a:spLocks noGrp="1"/>
          </p:cNvSpPr>
          <p:nvPr>
            <p:ph sz="quarter" idx="4"/>
          </p:nvPr>
        </p:nvSpPr>
        <p:spPr/>
        <p:txBody>
          <a:bodyPr>
            <a:normAutofit/>
          </a:bodyPr>
          <a:lstStyle/>
          <a:p>
            <a:r>
              <a:rPr lang="ru-RU" sz="2400" dirty="0"/>
              <a:t>У этой птички с красным хохолком на голове интересно устроены пальцы. Они могут двигаться как вперед, так и назад. Благодаря этому краснохохлый турако отлично лазает по деревьям.</a:t>
            </a:r>
            <a:r>
              <a:rPr lang="ru-RU" sz="2400" dirty="0" smtClean="0"/>
              <a:t/>
            </a:r>
            <a:br>
              <a:rPr lang="ru-RU" sz="2400" dirty="0" smtClean="0"/>
            </a:br>
            <a:r>
              <a:rPr lang="ru-RU" dirty="0" smtClean="0"/>
              <a:t/>
            </a:r>
            <a:br>
              <a:rPr lang="ru-RU" dirty="0" smtClean="0"/>
            </a:br>
            <a:endParaRPr lang="ru-RU" dirty="0"/>
          </a:p>
        </p:txBody>
      </p:sp>
      <p:pic>
        <p:nvPicPr>
          <p:cNvPr id="17410" name="Picture 2" descr="Краснохохлый турако"/>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39788" y="2733718"/>
            <a:ext cx="5157787" cy="3227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0929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208915" y="680822"/>
            <a:ext cx="5157787" cy="823912"/>
          </a:xfrm>
        </p:spPr>
        <p:txBody>
          <a:bodyPr>
            <a:noAutofit/>
          </a:bodyPr>
          <a:lstStyle/>
          <a:p>
            <a:pPr algn="ctr"/>
            <a:r>
              <a:rPr lang="ru-RU" dirty="0"/>
              <a:t>Голубая сойка</a:t>
            </a:r>
            <a:r>
              <a:rPr lang="ru-RU" dirty="0" smtClean="0"/>
              <a:t/>
            </a:r>
            <a:br>
              <a:rPr lang="ru-RU" dirty="0" smtClean="0"/>
            </a:br>
            <a:r>
              <a:rPr lang="ru-RU" dirty="0" smtClean="0"/>
              <a:t/>
            </a:r>
            <a:br>
              <a:rPr lang="ru-RU" dirty="0" smtClean="0"/>
            </a:br>
            <a:endParaRPr lang="ru-RU" dirty="0"/>
          </a:p>
        </p:txBody>
      </p:sp>
      <p:sp>
        <p:nvSpPr>
          <p:cNvPr id="6" name="Объект 5"/>
          <p:cNvSpPr>
            <a:spLocks noGrp="1"/>
          </p:cNvSpPr>
          <p:nvPr>
            <p:ph sz="quarter" idx="4"/>
          </p:nvPr>
        </p:nvSpPr>
        <p:spPr>
          <a:xfrm>
            <a:off x="6172200" y="1840057"/>
            <a:ext cx="5183188" cy="3684588"/>
          </a:xfrm>
        </p:spPr>
        <p:txBody>
          <a:bodyPr>
            <a:normAutofit fontScale="85000" lnSpcReduction="20000"/>
          </a:bodyPr>
          <a:lstStyle/>
          <a:p>
            <a:r>
              <a:rPr lang="ru-RU" dirty="0"/>
              <a:t>Если бы перед вами разложили фото самых красивых птиц в мире и попросили угадать наиболее «хулиганистых» из них, вы бы выбрали голубую сойку? А ведь эти маленькие пташки - те еще забияки, они нередко отнимают корм у других мелких птиц и гоняют их между деревьями. А еще они легко учатся подражать звукам, имитируя крики хищных птиц, чтобы отпугнуть своих врагов.</a:t>
            </a:r>
            <a:r>
              <a:rPr lang="ru-RU" dirty="0" smtClean="0"/>
              <a:t/>
            </a:r>
            <a:br>
              <a:rPr lang="ru-RU" dirty="0" smtClean="0"/>
            </a:br>
            <a:r>
              <a:rPr lang="ru-RU" dirty="0" smtClean="0"/>
              <a:t/>
            </a:r>
            <a:br>
              <a:rPr lang="ru-RU" dirty="0" smtClean="0"/>
            </a:br>
            <a:endParaRPr lang="ru-RU" dirty="0"/>
          </a:p>
        </p:txBody>
      </p:sp>
      <p:pic>
        <p:nvPicPr>
          <p:cNvPr id="18434" name="Picture 2" descr="Голубая сойка"/>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0021" y="1840057"/>
            <a:ext cx="5157787" cy="3440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0027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183154" y="445295"/>
            <a:ext cx="5157787" cy="823912"/>
          </a:xfrm>
        </p:spPr>
        <p:txBody>
          <a:bodyPr>
            <a:normAutofit fontScale="85000" lnSpcReduction="20000"/>
          </a:bodyPr>
          <a:lstStyle/>
          <a:p>
            <a:pPr algn="ctr"/>
            <a:r>
              <a:rPr lang="ru-RU" sz="2800" dirty="0"/>
              <a:t>Фламинго</a:t>
            </a:r>
            <a:r>
              <a:rPr lang="ru-RU" sz="2800" dirty="0" smtClean="0"/>
              <a:t/>
            </a:r>
            <a:br>
              <a:rPr lang="ru-RU" sz="2800" dirty="0" smtClean="0"/>
            </a:br>
            <a:r>
              <a:rPr lang="ru-RU" dirty="0" smtClean="0"/>
              <a:t/>
            </a:r>
            <a:br>
              <a:rPr lang="ru-RU" dirty="0" smtClean="0"/>
            </a:br>
            <a:endParaRPr lang="ru-RU" dirty="0"/>
          </a:p>
        </p:txBody>
      </p:sp>
      <p:sp>
        <p:nvSpPr>
          <p:cNvPr id="6" name="Объект 5"/>
          <p:cNvSpPr>
            <a:spLocks noGrp="1"/>
          </p:cNvSpPr>
          <p:nvPr>
            <p:ph sz="quarter" idx="4"/>
          </p:nvPr>
        </p:nvSpPr>
        <p:spPr>
          <a:xfrm>
            <a:off x="6130635" y="2008909"/>
            <a:ext cx="5576455" cy="3945227"/>
          </a:xfrm>
        </p:spPr>
        <p:txBody>
          <a:bodyPr>
            <a:noAutofit/>
          </a:bodyPr>
          <a:lstStyle/>
          <a:p>
            <a:r>
              <a:rPr lang="ru-RU" sz="2400" dirty="0"/>
              <a:t>Когда-нибудь задумывались, почему фламинго розового цвета? </a:t>
            </a:r>
            <a:endParaRPr lang="ru-RU" sz="2400" dirty="0" smtClean="0"/>
          </a:p>
          <a:p>
            <a:r>
              <a:rPr lang="ru-RU" sz="2400" dirty="0" smtClean="0"/>
              <a:t>Окрас </a:t>
            </a:r>
            <a:r>
              <a:rPr lang="ru-RU" sz="2400" dirty="0"/>
              <a:t>этих красивых пернатых обусловлен их рационом. Изначально цвет оперения фламинго - грязно-белый. Но чем больше птица ест водоросли и другую пищу, содержащую </a:t>
            </a:r>
            <a:r>
              <a:rPr lang="ru-RU" sz="2400" dirty="0" err="1"/>
              <a:t>каротиноиды</a:t>
            </a:r>
            <a:r>
              <a:rPr lang="ru-RU" sz="2400" dirty="0"/>
              <a:t> (природные красители), тем ярче становятся ее перья. Если же фламинго перестает есть еду с каротиноидами, то его оперение приобретает изначальный цвет.</a:t>
            </a:r>
            <a:r>
              <a:rPr lang="ru-RU" sz="2400" dirty="0" smtClean="0"/>
              <a:t/>
            </a:r>
            <a:br>
              <a:rPr lang="ru-RU" sz="2400" dirty="0" smtClean="0"/>
            </a:br>
            <a:r>
              <a:rPr lang="ru-RU" sz="2400" dirty="0" smtClean="0"/>
              <a:t/>
            </a:r>
            <a:br>
              <a:rPr lang="ru-RU" sz="2400" dirty="0" smtClean="0"/>
            </a:br>
            <a:endParaRPr lang="ru-RU" sz="2400" dirty="0"/>
          </a:p>
        </p:txBody>
      </p:sp>
      <p:pic>
        <p:nvPicPr>
          <p:cNvPr id="19458" name="Picture 2" descr="Фламинго"/>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4260" y="2146823"/>
            <a:ext cx="5157787" cy="3669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541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b="1" dirty="0" smtClean="0">
                <a:latin typeface="Batang" panose="02030600000101010101" pitchFamily="18" charset="-127"/>
                <a:ea typeface="Batang" panose="02030600000101010101" pitchFamily="18" charset="-127"/>
              </a:rPr>
              <a:t>Цветные </a:t>
            </a:r>
            <a:br>
              <a:rPr lang="ru-RU" b="1" dirty="0" smtClean="0">
                <a:latin typeface="Batang" panose="02030600000101010101" pitchFamily="18" charset="-127"/>
                <a:ea typeface="Batang" panose="02030600000101010101" pitchFamily="18" charset="-127"/>
              </a:rPr>
            </a:br>
            <a:r>
              <a:rPr lang="ru-RU" b="1" dirty="0" smtClean="0">
                <a:latin typeface="Batang" panose="02030600000101010101" pitchFamily="18" charset="-127"/>
                <a:ea typeface="Batang" panose="02030600000101010101" pitchFamily="18" charset="-127"/>
              </a:rPr>
              <a:t>чудо-птицы мира.</a:t>
            </a:r>
            <a:endParaRPr lang="ru-RU" b="1" dirty="0">
              <a:latin typeface="Batang" panose="02030600000101010101" pitchFamily="18" charset="-127"/>
              <a:ea typeface="Batang" panose="02030600000101010101" pitchFamily="18" charset="-127"/>
            </a:endParaRPr>
          </a:p>
        </p:txBody>
      </p:sp>
      <p:sp>
        <p:nvSpPr>
          <p:cNvPr id="4" name="Прямоугольник 3"/>
          <p:cNvSpPr/>
          <p:nvPr/>
        </p:nvSpPr>
        <p:spPr>
          <a:xfrm>
            <a:off x="5985164" y="4123035"/>
            <a:ext cx="6054436" cy="1384995"/>
          </a:xfrm>
          <a:prstGeom prst="rect">
            <a:avLst/>
          </a:prstGeom>
        </p:spPr>
        <p:txBody>
          <a:bodyPr wrap="square">
            <a:spAutoFit/>
          </a:bodyPr>
          <a:lstStyle/>
          <a:p>
            <a:pPr algn="r"/>
            <a:r>
              <a:rPr lang="ru-RU" sz="2800" b="1" dirty="0" smtClean="0">
                <a:latin typeface="Batang" panose="02030600000101010101" pitchFamily="18" charset="-127"/>
                <a:ea typeface="Batang" panose="02030600000101010101" pitchFamily="18" charset="-127"/>
              </a:rPr>
              <a:t>Автор презентации:</a:t>
            </a:r>
          </a:p>
          <a:p>
            <a:pPr algn="r"/>
            <a:r>
              <a:rPr lang="ru-RU" sz="2800" b="1" dirty="0">
                <a:latin typeface="Batang" panose="02030600000101010101" pitchFamily="18" charset="-127"/>
                <a:ea typeface="Batang" panose="02030600000101010101" pitchFamily="18" charset="-127"/>
              </a:rPr>
              <a:t>у</a:t>
            </a:r>
            <a:r>
              <a:rPr lang="ru-RU" sz="2800" b="1" dirty="0" smtClean="0">
                <a:latin typeface="Batang" panose="02030600000101010101" pitchFamily="18" charset="-127"/>
                <a:ea typeface="Batang" panose="02030600000101010101" pitchFamily="18" charset="-127"/>
              </a:rPr>
              <a:t>читель биологии </a:t>
            </a:r>
          </a:p>
          <a:p>
            <a:pPr algn="r"/>
            <a:r>
              <a:rPr lang="ru-RU" sz="2800" b="1" dirty="0" smtClean="0">
                <a:latin typeface="Batang" panose="02030600000101010101" pitchFamily="18" charset="-127"/>
                <a:ea typeface="Batang" panose="02030600000101010101" pitchFamily="18" charset="-127"/>
              </a:rPr>
              <a:t>Леванских Наталия Витальевна</a:t>
            </a:r>
            <a:endParaRPr lang="ru-RU" sz="2800" b="1" dirty="0">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20533251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945679" y="628217"/>
            <a:ext cx="5157787" cy="823912"/>
          </a:xfrm>
        </p:spPr>
        <p:txBody>
          <a:bodyPr>
            <a:normAutofit fontScale="85000" lnSpcReduction="20000"/>
          </a:bodyPr>
          <a:lstStyle/>
          <a:p>
            <a:pPr algn="ctr"/>
            <a:r>
              <a:rPr lang="ru-RU" sz="2800" dirty="0"/>
              <a:t>Тукан</a:t>
            </a:r>
            <a:r>
              <a:rPr lang="ru-RU" sz="2800" dirty="0" smtClean="0"/>
              <a:t/>
            </a:r>
            <a:br>
              <a:rPr lang="ru-RU" sz="2800" dirty="0" smtClean="0"/>
            </a:br>
            <a:r>
              <a:rPr lang="ru-RU" dirty="0" smtClean="0"/>
              <a:t/>
            </a:r>
            <a:br>
              <a:rPr lang="ru-RU" dirty="0" smtClean="0"/>
            </a:br>
            <a:endParaRPr lang="ru-RU" dirty="0"/>
          </a:p>
        </p:txBody>
      </p:sp>
      <p:sp>
        <p:nvSpPr>
          <p:cNvPr id="5" name="Текст 4"/>
          <p:cNvSpPr>
            <a:spLocks noGrp="1"/>
          </p:cNvSpPr>
          <p:nvPr>
            <p:ph type="body" sz="quarter" idx="3"/>
          </p:nvPr>
        </p:nvSpPr>
        <p:spPr/>
        <p:txBody>
          <a:bodyPr/>
          <a:lstStyle/>
          <a:p>
            <a:endParaRPr lang="ru-RU" dirty="0"/>
          </a:p>
        </p:txBody>
      </p:sp>
      <p:sp>
        <p:nvSpPr>
          <p:cNvPr id="6" name="Объект 5"/>
          <p:cNvSpPr>
            <a:spLocks noGrp="1"/>
          </p:cNvSpPr>
          <p:nvPr>
            <p:ph sz="quarter" idx="4"/>
          </p:nvPr>
        </p:nvSpPr>
        <p:spPr/>
        <p:txBody>
          <a:bodyPr>
            <a:normAutofit fontScale="85000" lnSpcReduction="20000"/>
          </a:bodyPr>
          <a:lstStyle/>
          <a:p>
            <a:r>
              <a:rPr lang="ru-RU" dirty="0"/>
              <a:t>Отличительная черта этой птицы - огромный, яркий клюв, который  может вырасти до одной трети или даже половины 50-сантиметрового тела тукана. Хотя клюв достаточно легок за счет своей пористой структуры, он нарушает пропорции тела, из-за этого тукану сложно удерживать равновесие и тяжело летать. Воистину, красота требует жертв!</a:t>
            </a:r>
            <a:r>
              <a:rPr lang="ru-RU" dirty="0" smtClean="0"/>
              <a:t/>
            </a:r>
            <a:br>
              <a:rPr lang="ru-RU" dirty="0" smtClean="0"/>
            </a:br>
            <a:r>
              <a:rPr lang="ru-RU" dirty="0" smtClean="0"/>
              <a:t/>
            </a:r>
            <a:br>
              <a:rPr lang="ru-RU" dirty="0" smtClean="0"/>
            </a:br>
            <a:endParaRPr lang="ru-RU" dirty="0"/>
          </a:p>
        </p:txBody>
      </p:sp>
      <p:pic>
        <p:nvPicPr>
          <p:cNvPr id="20482" name="Picture 2" descr="Тукан"/>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39788" y="2818454"/>
            <a:ext cx="5157787" cy="3057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2740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070939" y="597695"/>
            <a:ext cx="5157787" cy="823912"/>
          </a:xfrm>
        </p:spPr>
        <p:txBody>
          <a:bodyPr>
            <a:noAutofit/>
          </a:bodyPr>
          <a:lstStyle/>
          <a:p>
            <a:pPr algn="ctr"/>
            <a:r>
              <a:rPr lang="ru-RU" b="0" dirty="0"/>
              <a:t>Солнечная аратинга</a:t>
            </a:r>
            <a:r>
              <a:rPr lang="ru-RU" dirty="0" smtClean="0"/>
              <a:t/>
            </a:r>
            <a:br>
              <a:rPr lang="ru-RU" dirty="0" smtClean="0"/>
            </a:br>
            <a:r>
              <a:rPr lang="ru-RU" dirty="0" smtClean="0"/>
              <a:t/>
            </a:r>
            <a:br>
              <a:rPr lang="ru-RU" dirty="0" smtClean="0"/>
            </a:br>
            <a:endParaRPr lang="ru-RU" dirty="0"/>
          </a:p>
        </p:txBody>
      </p:sp>
      <p:sp>
        <p:nvSpPr>
          <p:cNvPr id="5" name="Текст 4"/>
          <p:cNvSpPr>
            <a:spLocks noGrp="1"/>
          </p:cNvSpPr>
          <p:nvPr>
            <p:ph type="body" sz="quarter" idx="3"/>
          </p:nvPr>
        </p:nvSpPr>
        <p:spPr/>
        <p:txBody>
          <a:bodyPr/>
          <a:lstStyle/>
          <a:p>
            <a:endParaRPr lang="ru-RU"/>
          </a:p>
        </p:txBody>
      </p:sp>
      <p:sp>
        <p:nvSpPr>
          <p:cNvPr id="6" name="Объект 5"/>
          <p:cNvSpPr>
            <a:spLocks noGrp="1"/>
          </p:cNvSpPr>
          <p:nvPr>
            <p:ph sz="quarter" idx="4"/>
          </p:nvPr>
        </p:nvSpPr>
        <p:spPr/>
        <p:txBody>
          <a:bodyPr>
            <a:normAutofit/>
          </a:bodyPr>
          <a:lstStyle/>
          <a:p>
            <a:r>
              <a:rPr lang="ru-RU" sz="2400" dirty="0"/>
              <a:t>Огненно-желтая расцветка попугая делает его весьма популярным у любителей экзотических птиц. Юркие, веселые птицы действительно солнечные, они очень чувствительны к холоду и сквознякам.</a:t>
            </a:r>
            <a:r>
              <a:rPr lang="ru-RU" sz="2400" dirty="0" smtClean="0"/>
              <a:t/>
            </a:r>
            <a:br>
              <a:rPr lang="ru-RU" sz="2400" dirty="0" smtClean="0"/>
            </a:br>
            <a:r>
              <a:rPr lang="ru-RU" sz="2400" dirty="0" smtClean="0"/>
              <a:t/>
            </a:r>
            <a:br>
              <a:rPr lang="ru-RU" sz="2400" dirty="0" smtClean="0"/>
            </a:br>
            <a:endParaRPr lang="ru-RU" sz="2400" dirty="0"/>
          </a:p>
        </p:txBody>
      </p:sp>
      <p:pic>
        <p:nvPicPr>
          <p:cNvPr id="21506" name="Picture 2" descr="Солнечная аратинга"/>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187530" y="2505075"/>
            <a:ext cx="4462303" cy="368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7632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264333" y="611549"/>
            <a:ext cx="5157787" cy="823912"/>
          </a:xfrm>
        </p:spPr>
        <p:txBody>
          <a:bodyPr>
            <a:noAutofit/>
          </a:bodyPr>
          <a:lstStyle/>
          <a:p>
            <a:pPr algn="ctr"/>
            <a:r>
              <a:rPr lang="ru-RU" dirty="0"/>
              <a:t>Калипта Анны</a:t>
            </a:r>
            <a:r>
              <a:rPr lang="ru-RU" dirty="0" smtClean="0"/>
              <a:t/>
            </a:r>
            <a:br>
              <a:rPr lang="ru-RU" dirty="0" smtClean="0"/>
            </a:br>
            <a:r>
              <a:rPr lang="ru-RU" dirty="0" smtClean="0"/>
              <a:t/>
            </a:r>
            <a:br>
              <a:rPr lang="ru-RU" dirty="0" smtClean="0"/>
            </a:br>
            <a:endParaRPr lang="ru-RU" dirty="0"/>
          </a:p>
        </p:txBody>
      </p:sp>
      <p:sp>
        <p:nvSpPr>
          <p:cNvPr id="5" name="Текст 4"/>
          <p:cNvSpPr>
            <a:spLocks noGrp="1"/>
          </p:cNvSpPr>
          <p:nvPr>
            <p:ph type="body" sz="quarter" idx="3"/>
          </p:nvPr>
        </p:nvSpPr>
        <p:spPr/>
        <p:txBody>
          <a:bodyPr/>
          <a:lstStyle/>
          <a:p>
            <a:endParaRPr lang="ru-RU"/>
          </a:p>
        </p:txBody>
      </p:sp>
      <p:sp>
        <p:nvSpPr>
          <p:cNvPr id="6" name="Объект 5"/>
          <p:cNvSpPr>
            <a:spLocks noGrp="1"/>
          </p:cNvSpPr>
          <p:nvPr>
            <p:ph sz="quarter" idx="4"/>
          </p:nvPr>
        </p:nvSpPr>
        <p:spPr/>
        <p:txBody>
          <a:bodyPr>
            <a:normAutofit lnSpcReduction="10000"/>
          </a:bodyPr>
          <a:lstStyle/>
          <a:p>
            <a:r>
              <a:rPr lang="ru-RU" sz="2600" dirty="0"/>
              <a:t>Эта красивая маленькая птичка - не больше, чем мяч для настольного тенниса. Этот вид был назван в честь Анны </a:t>
            </a:r>
            <a:r>
              <a:rPr lang="ru-RU" sz="2600" dirty="0" err="1"/>
              <a:t>Массена</a:t>
            </a:r>
            <a:r>
              <a:rPr lang="ru-RU" sz="2600" dirty="0"/>
              <a:t>, герцогини де </a:t>
            </a:r>
            <a:r>
              <a:rPr lang="ru-RU" sz="2600" dirty="0" err="1"/>
              <a:t>Риволи</a:t>
            </a:r>
            <a:r>
              <a:rPr lang="ru-RU" sz="2600" dirty="0"/>
              <a:t>, которая была женой французского офицера, политика и орнитолога XIX века, герцога Виктора </a:t>
            </a:r>
            <a:r>
              <a:rPr lang="ru-RU" sz="2600" dirty="0" err="1"/>
              <a:t>Массена</a:t>
            </a:r>
            <a:r>
              <a:rPr lang="ru-RU" sz="2600" dirty="0"/>
              <a:t>.</a:t>
            </a:r>
            <a:r>
              <a:rPr lang="ru-RU" sz="2600" dirty="0" smtClean="0"/>
              <a:t/>
            </a:r>
            <a:br>
              <a:rPr lang="ru-RU" sz="2600" dirty="0" smtClean="0"/>
            </a:br>
            <a:r>
              <a:rPr lang="ru-RU" dirty="0" smtClean="0"/>
              <a:t/>
            </a:r>
            <a:br>
              <a:rPr lang="ru-RU" dirty="0" smtClean="0"/>
            </a:br>
            <a:endParaRPr lang="ru-RU" dirty="0"/>
          </a:p>
        </p:txBody>
      </p:sp>
      <p:pic>
        <p:nvPicPr>
          <p:cNvPr id="22530" name="Picture 2" descr="Калипта Анны"/>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39788" y="2578985"/>
            <a:ext cx="5157787" cy="3536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9130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820988" y="558945"/>
            <a:ext cx="5157787" cy="823912"/>
          </a:xfrm>
        </p:spPr>
        <p:txBody>
          <a:bodyPr>
            <a:normAutofit fontScale="85000" lnSpcReduction="20000"/>
          </a:bodyPr>
          <a:lstStyle/>
          <a:p>
            <a:pPr algn="ctr"/>
            <a:r>
              <a:rPr lang="ru-RU" sz="2800" dirty="0"/>
              <a:t>Тупик</a:t>
            </a:r>
            <a:r>
              <a:rPr lang="ru-RU" sz="2800" dirty="0" smtClean="0"/>
              <a:t/>
            </a:r>
            <a:br>
              <a:rPr lang="ru-RU" sz="2800" dirty="0" smtClean="0"/>
            </a:br>
            <a:r>
              <a:rPr lang="ru-RU" dirty="0" smtClean="0"/>
              <a:t/>
            </a:r>
            <a:br>
              <a:rPr lang="ru-RU" dirty="0" smtClean="0"/>
            </a:br>
            <a:endParaRPr lang="ru-RU" dirty="0"/>
          </a:p>
        </p:txBody>
      </p:sp>
      <p:sp>
        <p:nvSpPr>
          <p:cNvPr id="5" name="Текст 4"/>
          <p:cNvSpPr>
            <a:spLocks noGrp="1"/>
          </p:cNvSpPr>
          <p:nvPr>
            <p:ph type="body" sz="quarter" idx="3"/>
          </p:nvPr>
        </p:nvSpPr>
        <p:spPr/>
        <p:txBody>
          <a:bodyPr/>
          <a:lstStyle/>
          <a:p>
            <a:endParaRPr lang="ru-RU"/>
          </a:p>
        </p:txBody>
      </p:sp>
      <p:sp>
        <p:nvSpPr>
          <p:cNvPr id="6" name="Объект 5"/>
          <p:cNvSpPr>
            <a:spLocks noGrp="1"/>
          </p:cNvSpPr>
          <p:nvPr>
            <p:ph sz="quarter" idx="4"/>
          </p:nvPr>
        </p:nvSpPr>
        <p:spPr/>
        <p:txBody>
          <a:bodyPr>
            <a:normAutofit/>
          </a:bodyPr>
          <a:lstStyle/>
          <a:p>
            <a:r>
              <a:rPr lang="ru-RU" sz="2400" dirty="0"/>
              <a:t>Русское название «тупик» происходит от слова «тупой». Однако связано оно не с умственными способностями птицы, а с массивной закругленной формой ее клюва.</a:t>
            </a:r>
            <a:r>
              <a:rPr lang="ru-RU" sz="2400" dirty="0" smtClean="0"/>
              <a:t/>
            </a:r>
            <a:br>
              <a:rPr lang="ru-RU" sz="2400" dirty="0" smtClean="0"/>
            </a:br>
            <a:r>
              <a:rPr lang="ru-RU" sz="2400" dirty="0" smtClean="0"/>
              <a:t/>
            </a:r>
            <a:br>
              <a:rPr lang="ru-RU" sz="2400" dirty="0" smtClean="0"/>
            </a:br>
            <a:endParaRPr lang="ru-RU" sz="2400" dirty="0"/>
          </a:p>
        </p:txBody>
      </p:sp>
      <p:pic>
        <p:nvPicPr>
          <p:cNvPr id="23554" name="Picture 2" descr="Тупик"/>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39788" y="2733718"/>
            <a:ext cx="5157787" cy="3227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4836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345408" y="445295"/>
            <a:ext cx="5157787" cy="823912"/>
          </a:xfrm>
        </p:spPr>
        <p:txBody>
          <a:bodyPr>
            <a:normAutofit fontScale="85000" lnSpcReduction="20000"/>
          </a:bodyPr>
          <a:lstStyle/>
          <a:p>
            <a:pPr algn="ctr"/>
            <a:r>
              <a:rPr lang="ru-RU" sz="2800" dirty="0"/>
              <a:t>Свиристель</a:t>
            </a:r>
            <a:r>
              <a:rPr lang="ru-RU" sz="2600" dirty="0" smtClean="0"/>
              <a:t/>
            </a:r>
            <a:br>
              <a:rPr lang="ru-RU" sz="2600" dirty="0" smtClean="0"/>
            </a:br>
            <a:r>
              <a:rPr lang="ru-RU" dirty="0" smtClean="0"/>
              <a:t/>
            </a:r>
            <a:br>
              <a:rPr lang="ru-RU" dirty="0" smtClean="0"/>
            </a:br>
            <a:endParaRPr lang="ru-RU" dirty="0"/>
          </a:p>
        </p:txBody>
      </p:sp>
      <p:sp>
        <p:nvSpPr>
          <p:cNvPr id="5" name="Текст 4"/>
          <p:cNvSpPr>
            <a:spLocks noGrp="1"/>
          </p:cNvSpPr>
          <p:nvPr>
            <p:ph type="body" sz="quarter" idx="3"/>
          </p:nvPr>
        </p:nvSpPr>
        <p:spPr/>
        <p:txBody>
          <a:bodyPr/>
          <a:lstStyle/>
          <a:p>
            <a:endParaRPr lang="ru-RU"/>
          </a:p>
        </p:txBody>
      </p:sp>
      <p:sp>
        <p:nvSpPr>
          <p:cNvPr id="6" name="Объект 5"/>
          <p:cNvSpPr>
            <a:spLocks noGrp="1"/>
          </p:cNvSpPr>
          <p:nvPr>
            <p:ph sz="quarter" idx="4"/>
          </p:nvPr>
        </p:nvSpPr>
        <p:spPr/>
        <p:txBody>
          <a:bodyPr>
            <a:normAutofit fontScale="85000" lnSpcReduction="20000"/>
          </a:bodyPr>
          <a:lstStyle/>
          <a:p>
            <a:r>
              <a:rPr lang="ru-RU" dirty="0"/>
              <a:t>Эти пернатые не выделяются столь яркими цветами перьев, как другие самые красивые птицы мира, но при ближайшем рассмотрении их элегантность становится очевидной. Причудливый хохолок придает свиристелям немного смешной вид. Свое название птицы получили за издаваемые звуки («</a:t>
            </a:r>
            <a:r>
              <a:rPr lang="ru-RU" dirty="0" err="1"/>
              <a:t>сви-ри-ри-ри-ри</a:t>
            </a:r>
            <a:r>
              <a:rPr lang="ru-RU" dirty="0"/>
              <a:t>»), напоминающие звучание свирели.</a:t>
            </a:r>
            <a:r>
              <a:rPr lang="ru-RU" dirty="0" smtClean="0"/>
              <a:t/>
            </a:r>
            <a:br>
              <a:rPr lang="ru-RU" dirty="0" smtClean="0"/>
            </a:br>
            <a:r>
              <a:rPr lang="ru-RU" dirty="0" smtClean="0"/>
              <a:t/>
            </a:r>
            <a:br>
              <a:rPr lang="ru-RU" dirty="0" smtClean="0"/>
            </a:br>
            <a:endParaRPr lang="ru-RU" dirty="0"/>
          </a:p>
        </p:txBody>
      </p:sp>
      <p:pic>
        <p:nvPicPr>
          <p:cNvPr id="24578" name="Picture 2" descr="Свиристель"/>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70053" y="2505075"/>
            <a:ext cx="5097256" cy="368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3666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418681" y="752908"/>
            <a:ext cx="5157787" cy="823912"/>
          </a:xfrm>
        </p:spPr>
        <p:txBody>
          <a:bodyPr>
            <a:noAutofit/>
          </a:bodyPr>
          <a:lstStyle/>
          <a:p>
            <a:pPr algn="ctr"/>
            <a:r>
              <a:rPr lang="ru-RU" dirty="0"/>
              <a:t>Питта Гёрни</a:t>
            </a:r>
            <a:r>
              <a:rPr lang="ru-RU" dirty="0" smtClean="0"/>
              <a:t/>
            </a:r>
            <a:br>
              <a:rPr lang="ru-RU" dirty="0" smtClean="0"/>
            </a:br>
            <a:r>
              <a:rPr lang="ru-RU" dirty="0" smtClean="0"/>
              <a:t/>
            </a:r>
            <a:br>
              <a:rPr lang="ru-RU" dirty="0" smtClean="0"/>
            </a:br>
            <a:endParaRPr lang="ru-RU" dirty="0"/>
          </a:p>
        </p:txBody>
      </p:sp>
      <p:sp>
        <p:nvSpPr>
          <p:cNvPr id="5" name="Текст 4"/>
          <p:cNvSpPr>
            <a:spLocks noGrp="1"/>
          </p:cNvSpPr>
          <p:nvPr>
            <p:ph type="body" sz="quarter" idx="3"/>
          </p:nvPr>
        </p:nvSpPr>
        <p:spPr/>
        <p:txBody>
          <a:bodyPr/>
          <a:lstStyle/>
          <a:p>
            <a:endParaRPr lang="ru-RU"/>
          </a:p>
        </p:txBody>
      </p:sp>
      <p:sp>
        <p:nvSpPr>
          <p:cNvPr id="6" name="Объект 5"/>
          <p:cNvSpPr>
            <a:spLocks noGrp="1"/>
          </p:cNvSpPr>
          <p:nvPr>
            <p:ph sz="quarter" idx="4"/>
          </p:nvPr>
        </p:nvSpPr>
        <p:spPr/>
        <p:txBody>
          <a:bodyPr>
            <a:noAutofit/>
          </a:bodyPr>
          <a:lstStyle/>
          <a:p>
            <a:r>
              <a:rPr lang="ru-RU" sz="2400" dirty="0"/>
              <a:t>Один из самых редких видов птиц в мире встречается лишь в Таиланде и Бирме. Он находится под угрозой исчезновения из-за того, что тропические леса - дом «самой неуловимой птицы Таиланда» - быстро вырубаются, чтобы освободить место для производства пальмового масла.</a:t>
            </a:r>
            <a:r>
              <a:rPr lang="ru-RU" sz="2400" dirty="0" smtClean="0"/>
              <a:t/>
            </a:r>
            <a:br>
              <a:rPr lang="ru-RU" sz="2400" dirty="0" smtClean="0"/>
            </a:br>
            <a:r>
              <a:rPr lang="ru-RU" sz="2400" dirty="0" smtClean="0"/>
              <a:t/>
            </a:r>
            <a:br>
              <a:rPr lang="ru-RU" sz="2400" dirty="0" smtClean="0"/>
            </a:br>
            <a:endParaRPr lang="ru-RU" sz="2400" dirty="0"/>
          </a:p>
        </p:txBody>
      </p:sp>
      <p:pic>
        <p:nvPicPr>
          <p:cNvPr id="25602" name="Picture 2" descr="Питта Гёрни"/>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1970" y="2505075"/>
            <a:ext cx="5157787" cy="2903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8278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305897" y="694676"/>
            <a:ext cx="5157787" cy="823912"/>
          </a:xfrm>
        </p:spPr>
        <p:txBody>
          <a:bodyPr>
            <a:noAutofit/>
          </a:bodyPr>
          <a:lstStyle/>
          <a:p>
            <a:pPr algn="ctr"/>
            <a:r>
              <a:rPr lang="ru-RU" dirty="0"/>
              <a:t>Восточный венценосный журавль</a:t>
            </a:r>
            <a:r>
              <a:rPr lang="ru-RU" dirty="0" smtClean="0"/>
              <a:t/>
            </a:r>
            <a:br>
              <a:rPr lang="ru-RU" dirty="0" smtClean="0"/>
            </a:br>
            <a:r>
              <a:rPr lang="ru-RU" dirty="0" smtClean="0"/>
              <a:t/>
            </a:r>
            <a:br>
              <a:rPr lang="ru-RU" dirty="0" smtClean="0"/>
            </a:br>
            <a:endParaRPr lang="ru-RU" dirty="0"/>
          </a:p>
        </p:txBody>
      </p:sp>
      <p:sp>
        <p:nvSpPr>
          <p:cNvPr id="5" name="Текст 4"/>
          <p:cNvSpPr>
            <a:spLocks noGrp="1"/>
          </p:cNvSpPr>
          <p:nvPr>
            <p:ph type="body" sz="quarter" idx="3"/>
          </p:nvPr>
        </p:nvSpPr>
        <p:spPr/>
        <p:txBody>
          <a:bodyPr/>
          <a:lstStyle/>
          <a:p>
            <a:endParaRPr lang="ru-RU"/>
          </a:p>
        </p:txBody>
      </p:sp>
      <p:sp>
        <p:nvSpPr>
          <p:cNvPr id="6" name="Объект 5"/>
          <p:cNvSpPr>
            <a:spLocks noGrp="1"/>
          </p:cNvSpPr>
          <p:nvPr>
            <p:ph sz="quarter" idx="4"/>
          </p:nvPr>
        </p:nvSpPr>
        <p:spPr/>
        <p:txBody>
          <a:bodyPr>
            <a:normAutofit fontScale="85000" lnSpcReduction="10000"/>
          </a:bodyPr>
          <a:lstStyle/>
          <a:p>
            <a:r>
              <a:rPr lang="ru-RU" dirty="0"/>
              <a:t>Длинная элегантная шея, красный горловой мешочек, а главное - шикарный золотой гребень на голове - вот отличительные черты этого красивого журавля. Как и другие виды журавлей, восточный венценосный журавль исполняет сложный брачный танец, который включает взмах крыльев, качание головой и глубокие поклоны.</a:t>
            </a:r>
            <a:r>
              <a:rPr lang="ru-RU" dirty="0" smtClean="0"/>
              <a:t/>
            </a:r>
            <a:br>
              <a:rPr lang="ru-RU" dirty="0" smtClean="0"/>
            </a:br>
            <a:r>
              <a:rPr lang="ru-RU" dirty="0" smtClean="0"/>
              <a:t/>
            </a:r>
            <a:br>
              <a:rPr lang="ru-RU" dirty="0" smtClean="0"/>
            </a:br>
            <a:endParaRPr lang="ru-RU" dirty="0"/>
          </a:p>
        </p:txBody>
      </p:sp>
      <p:pic>
        <p:nvPicPr>
          <p:cNvPr id="26626" name="Picture 2" descr="Восточный венценосный журавль"/>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39788" y="2652668"/>
            <a:ext cx="5157787" cy="3389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2280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418681" y="669781"/>
            <a:ext cx="5157787" cy="823912"/>
          </a:xfrm>
        </p:spPr>
        <p:txBody>
          <a:bodyPr>
            <a:noAutofit/>
          </a:bodyPr>
          <a:lstStyle/>
          <a:p>
            <a:pPr algn="ctr"/>
            <a:r>
              <a:rPr lang="ru-RU" dirty="0"/>
              <a:t>Большая птица-лира</a:t>
            </a:r>
            <a:r>
              <a:rPr lang="ru-RU" dirty="0" smtClean="0"/>
              <a:t/>
            </a:r>
            <a:br>
              <a:rPr lang="ru-RU" dirty="0" smtClean="0"/>
            </a:br>
            <a:r>
              <a:rPr lang="ru-RU" dirty="0" smtClean="0"/>
              <a:t/>
            </a:r>
            <a:br>
              <a:rPr lang="ru-RU" dirty="0" smtClean="0"/>
            </a:br>
            <a:endParaRPr lang="ru-RU" dirty="0"/>
          </a:p>
        </p:txBody>
      </p:sp>
      <p:sp>
        <p:nvSpPr>
          <p:cNvPr id="5" name="Текст 4"/>
          <p:cNvSpPr>
            <a:spLocks noGrp="1"/>
          </p:cNvSpPr>
          <p:nvPr>
            <p:ph type="body" sz="quarter" idx="3"/>
          </p:nvPr>
        </p:nvSpPr>
        <p:spPr/>
        <p:txBody>
          <a:bodyPr/>
          <a:lstStyle/>
          <a:p>
            <a:endParaRPr lang="ru-RU"/>
          </a:p>
        </p:txBody>
      </p:sp>
      <p:sp>
        <p:nvSpPr>
          <p:cNvPr id="6" name="Объект 5"/>
          <p:cNvSpPr>
            <a:spLocks noGrp="1"/>
          </p:cNvSpPr>
          <p:nvPr>
            <p:ph sz="quarter" idx="4"/>
          </p:nvPr>
        </p:nvSpPr>
        <p:spPr/>
        <p:txBody>
          <a:bodyPr>
            <a:noAutofit/>
          </a:bodyPr>
          <a:lstStyle/>
          <a:p>
            <a:r>
              <a:rPr lang="ru-RU" sz="2400" dirty="0"/>
              <a:t>Богато украшенные хвостовые перья этой птицы напоминают струнный музыкальный инструмент, известный как лира. Славится птица-лира не только роскошным хвостом, но и своими способностями к подражанию звуков. Она может сымитировать даже шум бензопилы.</a:t>
            </a:r>
            <a:r>
              <a:rPr lang="ru-RU" sz="2400" dirty="0" smtClean="0"/>
              <a:t/>
            </a:r>
            <a:br>
              <a:rPr lang="ru-RU" sz="2400" dirty="0" smtClean="0"/>
            </a:br>
            <a:r>
              <a:rPr lang="ru-RU" sz="2400" dirty="0" smtClean="0"/>
              <a:t/>
            </a:r>
            <a:br>
              <a:rPr lang="ru-RU" sz="2400" dirty="0" smtClean="0"/>
            </a:br>
            <a:endParaRPr lang="ru-RU" sz="2400" dirty="0"/>
          </a:p>
        </p:txBody>
      </p:sp>
      <p:pic>
        <p:nvPicPr>
          <p:cNvPr id="27650" name="Picture 2" descr="Большая птица-лира"/>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9679" y="2505075"/>
            <a:ext cx="5157787" cy="2903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1427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606007" y="750095"/>
            <a:ext cx="5157787" cy="823912"/>
          </a:xfrm>
        </p:spPr>
        <p:txBody>
          <a:bodyPr>
            <a:noAutofit/>
          </a:bodyPr>
          <a:lstStyle/>
          <a:p>
            <a:pPr algn="ctr"/>
            <a:r>
              <a:rPr lang="ru-RU" dirty="0"/>
              <a:t>Ракетохвостый колибри</a:t>
            </a:r>
            <a:r>
              <a:rPr lang="ru-RU" dirty="0" smtClean="0"/>
              <a:t/>
            </a:r>
            <a:br>
              <a:rPr lang="ru-RU" dirty="0" smtClean="0"/>
            </a:br>
            <a:r>
              <a:rPr lang="ru-RU" dirty="0" smtClean="0"/>
              <a:t/>
            </a:r>
            <a:br>
              <a:rPr lang="ru-RU" dirty="0" smtClean="0"/>
            </a:br>
            <a:endParaRPr lang="ru-RU" dirty="0"/>
          </a:p>
        </p:txBody>
      </p:sp>
      <p:sp>
        <p:nvSpPr>
          <p:cNvPr id="5" name="Текст 4"/>
          <p:cNvSpPr>
            <a:spLocks noGrp="1"/>
          </p:cNvSpPr>
          <p:nvPr>
            <p:ph type="body" sz="quarter" idx="3"/>
          </p:nvPr>
        </p:nvSpPr>
        <p:spPr/>
        <p:txBody>
          <a:bodyPr/>
          <a:lstStyle/>
          <a:p>
            <a:endParaRPr lang="ru-RU"/>
          </a:p>
        </p:txBody>
      </p:sp>
      <p:sp>
        <p:nvSpPr>
          <p:cNvPr id="6" name="Объект 5"/>
          <p:cNvSpPr>
            <a:spLocks noGrp="1"/>
          </p:cNvSpPr>
          <p:nvPr>
            <p:ph sz="quarter" idx="4"/>
          </p:nvPr>
        </p:nvSpPr>
        <p:spPr/>
        <p:txBody>
          <a:bodyPr>
            <a:noAutofit/>
          </a:bodyPr>
          <a:lstStyle/>
          <a:p>
            <a:r>
              <a:rPr lang="ru-RU" sz="2400" dirty="0"/>
              <a:t>Наблюдая за этим чудесным крохотным колибри легко представить, как создавались сказки и мифы о птицах. Ракетохвостый колибри мчится по воздуху быстрее, чем может уследить человеческий взгляд, и кажется размытым разноцветным пятном, промелькнувшим в воздухе.</a:t>
            </a:r>
            <a:r>
              <a:rPr lang="ru-RU" sz="2400" dirty="0" smtClean="0"/>
              <a:t/>
            </a:r>
            <a:br>
              <a:rPr lang="ru-RU" sz="2400" dirty="0" smtClean="0"/>
            </a:br>
            <a:r>
              <a:rPr lang="ru-RU" sz="2400" dirty="0" smtClean="0"/>
              <a:t/>
            </a:r>
            <a:br>
              <a:rPr lang="ru-RU" sz="2400" dirty="0" smtClean="0"/>
            </a:br>
            <a:endParaRPr lang="ru-RU" sz="2400" dirty="0"/>
          </a:p>
        </p:txBody>
      </p:sp>
      <p:pic>
        <p:nvPicPr>
          <p:cNvPr id="28674" name="Picture 2" descr="Ракетохвостый колибри"/>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60775" y="2394239"/>
            <a:ext cx="4894139" cy="368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1627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418681" y="600509"/>
            <a:ext cx="5157787" cy="823912"/>
          </a:xfrm>
        </p:spPr>
        <p:txBody>
          <a:bodyPr>
            <a:noAutofit/>
          </a:bodyPr>
          <a:lstStyle/>
          <a:p>
            <a:pPr algn="ctr"/>
            <a:r>
              <a:rPr lang="ru-RU" dirty="0"/>
              <a:t>Золотой фазан</a:t>
            </a:r>
            <a:r>
              <a:rPr lang="ru-RU" dirty="0" smtClean="0"/>
              <a:t/>
            </a:r>
            <a:br>
              <a:rPr lang="ru-RU" dirty="0" smtClean="0"/>
            </a:br>
            <a:r>
              <a:rPr lang="ru-RU" dirty="0" smtClean="0"/>
              <a:t/>
            </a:r>
            <a:br>
              <a:rPr lang="ru-RU" dirty="0" smtClean="0"/>
            </a:br>
            <a:endParaRPr lang="ru-RU" dirty="0"/>
          </a:p>
        </p:txBody>
      </p:sp>
      <p:sp>
        <p:nvSpPr>
          <p:cNvPr id="5" name="Текст 4"/>
          <p:cNvSpPr>
            <a:spLocks noGrp="1"/>
          </p:cNvSpPr>
          <p:nvPr>
            <p:ph type="body" sz="quarter" idx="3"/>
          </p:nvPr>
        </p:nvSpPr>
        <p:spPr/>
        <p:txBody>
          <a:bodyPr/>
          <a:lstStyle/>
          <a:p>
            <a:endParaRPr lang="ru-RU"/>
          </a:p>
        </p:txBody>
      </p:sp>
      <p:sp>
        <p:nvSpPr>
          <p:cNvPr id="6" name="Объект 5"/>
          <p:cNvSpPr>
            <a:spLocks noGrp="1"/>
          </p:cNvSpPr>
          <p:nvPr>
            <p:ph sz="quarter" idx="4"/>
          </p:nvPr>
        </p:nvSpPr>
        <p:spPr>
          <a:xfrm>
            <a:off x="6172200" y="2505074"/>
            <a:ext cx="5183188" cy="4242089"/>
          </a:xfrm>
        </p:spPr>
        <p:txBody>
          <a:bodyPr>
            <a:normAutofit fontScale="77500" lnSpcReduction="20000"/>
          </a:bodyPr>
          <a:lstStyle/>
          <a:p>
            <a:r>
              <a:rPr lang="ru-RU" sz="3100" dirty="0"/>
              <a:t>Родина золотых фазанов - горные районы западного Китая. Они очень неуклюжие летуны, поэтому предпочитают бегать и проводить большую часть времени на земле. Из-за своей красоты золотые фазаны являются одними из самых популярных декоративных птиц в мире</a:t>
            </a:r>
            <a:r>
              <a:rPr lang="ru-RU" sz="3100" dirty="0" smtClean="0"/>
              <a:t>.</a:t>
            </a:r>
            <a:r>
              <a:rPr lang="ru-RU" sz="3100" dirty="0"/>
              <a:t> Несмотря на свою эффектную внешность золотые фазаны - довольно стеснительные птицы и любят прятаться в темных густых зарослях.</a:t>
            </a:r>
            <a:r>
              <a:rPr lang="ru-RU" sz="3100" dirty="0" smtClean="0"/>
              <a:t/>
            </a:r>
            <a:br>
              <a:rPr lang="ru-RU" sz="3100" dirty="0" smtClean="0"/>
            </a:br>
            <a:r>
              <a:rPr lang="ru-RU" sz="3100" dirty="0" smtClean="0"/>
              <a:t/>
            </a:r>
            <a:br>
              <a:rPr lang="ru-RU" sz="3100" dirty="0" smtClean="0"/>
            </a:br>
            <a:r>
              <a:rPr lang="ru-RU" dirty="0" smtClean="0"/>
              <a:t/>
            </a:r>
            <a:br>
              <a:rPr lang="ru-RU" dirty="0" smtClean="0"/>
            </a:br>
            <a:endParaRPr lang="ru-RU" dirty="0"/>
          </a:p>
        </p:txBody>
      </p:sp>
      <p:pic>
        <p:nvPicPr>
          <p:cNvPr id="29698" name="Picture 2" descr="Золотой фазан, красивая птица"/>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3533" y="2505074"/>
            <a:ext cx="5157787" cy="3396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0361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sz="3600" b="1" dirty="0">
                <a:latin typeface="Batang" panose="02030600000101010101" pitchFamily="18" charset="-127"/>
                <a:ea typeface="Batang" panose="02030600000101010101" pitchFamily="18" charset="-127"/>
              </a:rPr>
              <a:t>На нашей планете так много прекрасных существ, что их перечисление заняло бы целую вечность. </a:t>
            </a:r>
            <a:endParaRPr lang="ru-RU" sz="3600" b="1" dirty="0" smtClean="0">
              <a:latin typeface="Batang" panose="02030600000101010101" pitchFamily="18" charset="-127"/>
              <a:ea typeface="Batang" panose="02030600000101010101" pitchFamily="18" charset="-127"/>
            </a:endParaRPr>
          </a:p>
          <a:p>
            <a:r>
              <a:rPr lang="ru-RU" sz="3600" b="1" dirty="0" smtClean="0">
                <a:latin typeface="Batang" panose="02030600000101010101" pitchFamily="18" charset="-127"/>
                <a:ea typeface="Batang" panose="02030600000101010101" pitchFamily="18" charset="-127"/>
              </a:rPr>
              <a:t>В </a:t>
            </a:r>
            <a:r>
              <a:rPr lang="ru-RU" sz="3600" b="1" dirty="0">
                <a:latin typeface="Batang" panose="02030600000101010101" pitchFamily="18" charset="-127"/>
                <a:ea typeface="Batang" panose="02030600000101010101" pitchFamily="18" charset="-127"/>
              </a:rPr>
              <a:t>этой </a:t>
            </a:r>
            <a:r>
              <a:rPr lang="ru-RU" sz="3600" b="1" dirty="0" smtClean="0">
                <a:latin typeface="Batang" panose="02030600000101010101" pitchFamily="18" charset="-127"/>
                <a:ea typeface="Batang" panose="02030600000101010101" pitchFamily="18" charset="-127"/>
              </a:rPr>
              <a:t>презентации  </a:t>
            </a:r>
            <a:r>
              <a:rPr lang="ru-RU" sz="3600" b="1" dirty="0">
                <a:latin typeface="Batang" panose="02030600000101010101" pitchFamily="18" charset="-127"/>
                <a:ea typeface="Batang" panose="02030600000101010101" pitchFamily="18" charset="-127"/>
              </a:rPr>
              <a:t>вы увидите </a:t>
            </a:r>
            <a:r>
              <a:rPr lang="ru-RU" sz="3600" b="1" dirty="0" smtClean="0">
                <a:latin typeface="Batang" panose="02030600000101010101" pitchFamily="18" charset="-127"/>
                <a:ea typeface="Batang" panose="02030600000101010101" pitchFamily="18" charset="-127"/>
              </a:rPr>
              <a:t>фото </a:t>
            </a:r>
            <a:r>
              <a:rPr lang="ru-RU" sz="3600" b="1" dirty="0">
                <a:latin typeface="Batang" panose="02030600000101010101" pitchFamily="18" charset="-127"/>
                <a:ea typeface="Batang" panose="02030600000101010101" pitchFamily="18" charset="-127"/>
              </a:rPr>
              <a:t>самых красивых птиц в мире. </a:t>
            </a:r>
            <a:r>
              <a:rPr lang="ru-RU" b="1" dirty="0" smtClean="0">
                <a:latin typeface="Batang" panose="02030600000101010101" pitchFamily="18" charset="-127"/>
                <a:ea typeface="Batang" panose="02030600000101010101" pitchFamily="18" charset="-127"/>
              </a:rPr>
              <a:t/>
            </a:r>
            <a:br>
              <a:rPr lang="ru-RU" b="1" dirty="0" smtClean="0">
                <a:latin typeface="Batang" panose="02030600000101010101" pitchFamily="18" charset="-127"/>
                <a:ea typeface="Batang" panose="02030600000101010101" pitchFamily="18" charset="-127"/>
              </a:rPr>
            </a:br>
            <a:endParaRPr lang="ru-RU" b="1" dirty="0">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975145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181206" y="445295"/>
            <a:ext cx="5157787" cy="823912"/>
          </a:xfrm>
        </p:spPr>
        <p:txBody>
          <a:bodyPr>
            <a:normAutofit fontScale="92500" lnSpcReduction="20000"/>
          </a:bodyPr>
          <a:lstStyle/>
          <a:p>
            <a:pPr algn="ctr"/>
            <a:r>
              <a:rPr lang="ru-RU" dirty="0" err="1" smtClean="0"/>
              <a:t>Квезаль</a:t>
            </a:r>
            <a:r>
              <a:rPr lang="ru-RU" dirty="0" smtClean="0"/>
              <a:t> (или </a:t>
            </a:r>
            <a:r>
              <a:rPr lang="ru-RU" dirty="0" err="1" smtClean="0"/>
              <a:t>кетцаль</a:t>
            </a:r>
            <a:r>
              <a:rPr lang="ru-RU" dirty="0" smtClean="0"/>
              <a:t>)</a:t>
            </a:r>
            <a:br>
              <a:rPr lang="ru-RU" dirty="0" smtClean="0"/>
            </a:br>
            <a:r>
              <a:rPr lang="ru-RU" dirty="0" smtClean="0"/>
              <a:t/>
            </a:r>
            <a:br>
              <a:rPr lang="ru-RU" dirty="0" smtClean="0"/>
            </a:br>
            <a:endParaRPr lang="ru-RU" dirty="0"/>
          </a:p>
        </p:txBody>
      </p:sp>
      <p:sp>
        <p:nvSpPr>
          <p:cNvPr id="5" name="Текст 4"/>
          <p:cNvSpPr>
            <a:spLocks noGrp="1"/>
          </p:cNvSpPr>
          <p:nvPr>
            <p:ph type="body" sz="quarter" idx="3"/>
          </p:nvPr>
        </p:nvSpPr>
        <p:spPr/>
        <p:txBody>
          <a:bodyPr>
            <a:normAutofit/>
          </a:bodyPr>
          <a:lstStyle/>
          <a:p>
            <a:r>
              <a:rPr lang="ru-RU" dirty="0" smtClean="0"/>
              <a:t/>
            </a:r>
            <a:br>
              <a:rPr lang="ru-RU" dirty="0" smtClean="0"/>
            </a:br>
            <a:endParaRPr lang="ru-RU" dirty="0"/>
          </a:p>
        </p:txBody>
      </p:sp>
      <p:pic>
        <p:nvPicPr>
          <p:cNvPr id="2050" name="Picture 2" descr="Квезаль"/>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39788" y="2626879"/>
            <a:ext cx="5157787" cy="3440980"/>
          </a:xfrm>
          <a:prstGeom prst="rect">
            <a:avLst/>
          </a:prstGeom>
          <a:noFill/>
          <a:extLst>
            <a:ext uri="{909E8E84-426E-40DD-AFC4-6F175D3DCCD1}">
              <a14:hiddenFill xmlns:a14="http://schemas.microsoft.com/office/drawing/2010/main">
                <a:solidFill>
                  <a:srgbClr val="FFFFFF"/>
                </a:solidFill>
              </a14:hiddenFill>
            </a:ext>
          </a:extLst>
        </p:spPr>
      </p:pic>
      <p:sp>
        <p:nvSpPr>
          <p:cNvPr id="7" name="Объект 6"/>
          <p:cNvSpPr>
            <a:spLocks noGrp="1"/>
          </p:cNvSpPr>
          <p:nvPr>
            <p:ph sz="quarter" idx="4"/>
          </p:nvPr>
        </p:nvSpPr>
        <p:spPr/>
        <p:txBody>
          <a:bodyPr>
            <a:normAutofit fontScale="85000" lnSpcReduction="10000"/>
          </a:bodyPr>
          <a:lstStyle/>
          <a:p>
            <a:r>
              <a:rPr lang="ru-RU" dirty="0" err="1"/>
              <a:t>Квезали</a:t>
            </a:r>
            <a:r>
              <a:rPr lang="ru-RU" dirty="0"/>
              <a:t> - довольно большие птицы, вырастают до 35 сантиметров в длину, не считая хвоста. Питаются они фруктами, ягодами, насекомыми и мелкими лягушками. Ноги </a:t>
            </a:r>
            <a:r>
              <a:rPr lang="ru-RU" dirty="0" err="1"/>
              <a:t>квезалей</a:t>
            </a:r>
            <a:r>
              <a:rPr lang="ru-RU" dirty="0"/>
              <a:t> уникальны расположением пальцев: два пальца направлены вперед, а два - назад, что помогает птице удерживаться высоко на деревьях.</a:t>
            </a:r>
            <a:r>
              <a:rPr lang="ru-RU" dirty="0" smtClean="0"/>
              <a:t/>
            </a:r>
            <a:br>
              <a:rPr lang="ru-RU" dirty="0" smtClean="0"/>
            </a:br>
            <a:r>
              <a:rPr lang="ru-RU" dirty="0" smtClean="0"/>
              <a:t/>
            </a:r>
            <a:br>
              <a:rPr lang="ru-RU" dirty="0" smtClean="0"/>
            </a:br>
            <a:endParaRPr lang="ru-RU" dirty="0"/>
          </a:p>
        </p:txBody>
      </p:sp>
    </p:spTree>
    <p:extLst>
      <p:ext uri="{BB962C8B-B14F-4D97-AF65-F5344CB8AC3E}">
        <p14:creationId xmlns:p14="http://schemas.microsoft.com/office/powerpoint/2010/main" val="2221372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418681" y="323417"/>
            <a:ext cx="5157787" cy="823912"/>
          </a:xfrm>
        </p:spPr>
        <p:txBody>
          <a:bodyPr/>
          <a:lstStyle/>
          <a:p>
            <a:pPr algn="ctr"/>
            <a:r>
              <a:rPr lang="ru-RU" b="0" dirty="0" smtClean="0"/>
              <a:t>Мандаринка</a:t>
            </a:r>
            <a:r>
              <a:rPr lang="ru-RU" dirty="0" smtClean="0"/>
              <a:t/>
            </a:r>
            <a:br>
              <a:rPr lang="ru-RU" dirty="0" smtClean="0"/>
            </a:br>
            <a:endParaRPr lang="ru-RU" dirty="0"/>
          </a:p>
        </p:txBody>
      </p:sp>
      <p:sp>
        <p:nvSpPr>
          <p:cNvPr id="6" name="Объект 5"/>
          <p:cNvSpPr>
            <a:spLocks noGrp="1"/>
          </p:cNvSpPr>
          <p:nvPr>
            <p:ph sz="quarter" idx="4"/>
          </p:nvPr>
        </p:nvSpPr>
        <p:spPr>
          <a:xfrm>
            <a:off x="6110683" y="1978603"/>
            <a:ext cx="5183188" cy="3684588"/>
          </a:xfrm>
        </p:spPr>
        <p:txBody>
          <a:bodyPr>
            <a:noAutofit/>
          </a:bodyPr>
          <a:lstStyle/>
          <a:p>
            <a:r>
              <a:rPr lang="ru-RU" sz="2400" dirty="0"/>
              <a:t>Это вид уток, обитающих в Китае и Японии, также известен как «мандаринская утка» и «китайская утка». Небольшое количество мандаринок есть в Приморье. Однако охота на них запрещена, эти утки внесены в Красную книгу как редкий вид. В Китае есть поговорка о паре влюбленных «как мандаринки, играющие в воде». Эти красивые птицы считаются одним из символов любви и верности на всю жизнь.</a:t>
            </a:r>
            <a:r>
              <a:rPr lang="ru-RU" sz="2400" dirty="0" smtClean="0"/>
              <a:t/>
            </a:r>
            <a:br>
              <a:rPr lang="ru-RU" sz="2400" dirty="0" smtClean="0"/>
            </a:br>
            <a:r>
              <a:rPr lang="ru-RU" sz="2400" dirty="0" smtClean="0"/>
              <a:t/>
            </a:r>
            <a:br>
              <a:rPr lang="ru-RU" sz="2400" dirty="0" smtClean="0"/>
            </a:br>
            <a:endParaRPr lang="ru-RU" sz="2400" dirty="0"/>
          </a:p>
        </p:txBody>
      </p:sp>
      <p:pic>
        <p:nvPicPr>
          <p:cNvPr id="7" name="Picture 4" descr="Мандаринка"/>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952896" y="2505075"/>
            <a:ext cx="4931570" cy="368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7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264334" y="653113"/>
            <a:ext cx="5157787" cy="823912"/>
          </a:xfrm>
        </p:spPr>
        <p:txBody>
          <a:bodyPr>
            <a:noAutofit/>
          </a:bodyPr>
          <a:lstStyle/>
          <a:p>
            <a:pPr algn="ctr"/>
            <a:r>
              <a:rPr lang="ru-RU" dirty="0"/>
              <a:t>Зеленоголовая танагра</a:t>
            </a:r>
            <a:r>
              <a:rPr lang="ru-RU" dirty="0" smtClean="0"/>
              <a:t/>
            </a:r>
            <a:br>
              <a:rPr lang="ru-RU" dirty="0" smtClean="0"/>
            </a:br>
            <a:r>
              <a:rPr lang="ru-RU" dirty="0" smtClean="0"/>
              <a:t/>
            </a:r>
            <a:br>
              <a:rPr lang="ru-RU" dirty="0" smtClean="0"/>
            </a:br>
            <a:endParaRPr lang="ru-RU" dirty="0"/>
          </a:p>
        </p:txBody>
      </p:sp>
      <p:sp>
        <p:nvSpPr>
          <p:cNvPr id="5" name="Текст 4"/>
          <p:cNvSpPr>
            <a:spLocks noGrp="1"/>
          </p:cNvSpPr>
          <p:nvPr>
            <p:ph type="body" sz="quarter" idx="3"/>
          </p:nvPr>
        </p:nvSpPr>
        <p:spPr/>
        <p:txBody>
          <a:bodyPr>
            <a:normAutofit/>
          </a:bodyPr>
          <a:lstStyle/>
          <a:p>
            <a:r>
              <a:rPr lang="ru-RU" dirty="0" smtClean="0"/>
              <a:t/>
            </a:r>
            <a:br>
              <a:rPr lang="ru-RU" dirty="0" smtClean="0"/>
            </a:br>
            <a:endParaRPr lang="ru-RU" dirty="0"/>
          </a:p>
        </p:txBody>
      </p:sp>
      <p:pic>
        <p:nvPicPr>
          <p:cNvPr id="3074" name="Picture 2" descr="Зеленоголовая танагра"/>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39788" y="2626879"/>
            <a:ext cx="5157787" cy="3440980"/>
          </a:xfrm>
          <a:prstGeom prst="rect">
            <a:avLst/>
          </a:prstGeom>
          <a:noFill/>
          <a:extLst>
            <a:ext uri="{909E8E84-426E-40DD-AFC4-6F175D3DCCD1}">
              <a14:hiddenFill xmlns:a14="http://schemas.microsoft.com/office/drawing/2010/main">
                <a:solidFill>
                  <a:srgbClr val="FFFFFF"/>
                </a:solidFill>
              </a14:hiddenFill>
            </a:ext>
          </a:extLst>
        </p:spPr>
      </p:pic>
      <p:sp>
        <p:nvSpPr>
          <p:cNvPr id="7" name="Объект 6"/>
          <p:cNvSpPr>
            <a:spLocks noGrp="1"/>
          </p:cNvSpPr>
          <p:nvPr>
            <p:ph sz="quarter" idx="4"/>
          </p:nvPr>
        </p:nvSpPr>
        <p:spPr/>
        <p:txBody>
          <a:bodyPr>
            <a:normAutofit fontScale="85000" lnSpcReduction="20000"/>
          </a:bodyPr>
          <a:lstStyle/>
          <a:p>
            <a:r>
              <a:rPr lang="ru-RU" dirty="0"/>
              <a:t>Эта небольшая красочная птица - настоящий ниндзя, способный незаметно красться среди тропической листвы. Этому способствует яркий сине-зеленый окрас оперения зеленоголовой танагры. Однако если ниндзя обычно действуют в одиночку, то танагры - создания семейственные, и путешествуют большими группами, насчитывающими от 6 до 20 особей.</a:t>
            </a:r>
            <a:r>
              <a:rPr lang="ru-RU" dirty="0" smtClean="0"/>
              <a:t/>
            </a:r>
            <a:br>
              <a:rPr lang="ru-RU" dirty="0" smtClean="0"/>
            </a:br>
            <a:r>
              <a:rPr lang="ru-RU" dirty="0" smtClean="0"/>
              <a:t/>
            </a:r>
            <a:br>
              <a:rPr lang="ru-RU" dirty="0" smtClean="0"/>
            </a:br>
            <a:endParaRPr lang="ru-RU" dirty="0"/>
          </a:p>
        </p:txBody>
      </p:sp>
    </p:spTree>
    <p:extLst>
      <p:ext uri="{BB962C8B-B14F-4D97-AF65-F5344CB8AC3E}">
        <p14:creationId xmlns:p14="http://schemas.microsoft.com/office/powerpoint/2010/main" val="1377991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518693" y="281854"/>
            <a:ext cx="5157787" cy="823912"/>
          </a:xfrm>
        </p:spPr>
        <p:txBody>
          <a:bodyPr/>
          <a:lstStyle/>
          <a:p>
            <a:pPr algn="ctr"/>
            <a:r>
              <a:rPr lang="ru-RU" dirty="0" smtClean="0"/>
              <a:t>Зимородок</a:t>
            </a:r>
            <a:br>
              <a:rPr lang="ru-RU" dirty="0" smtClean="0"/>
            </a:br>
            <a:endParaRPr lang="ru-RU" dirty="0"/>
          </a:p>
        </p:txBody>
      </p:sp>
      <p:sp>
        <p:nvSpPr>
          <p:cNvPr id="6" name="Объект 5"/>
          <p:cNvSpPr>
            <a:spLocks noGrp="1"/>
          </p:cNvSpPr>
          <p:nvPr>
            <p:ph sz="quarter" idx="4"/>
          </p:nvPr>
        </p:nvSpPr>
        <p:spPr>
          <a:xfrm>
            <a:off x="6097587" y="1978819"/>
            <a:ext cx="5651067" cy="3684588"/>
          </a:xfrm>
        </p:spPr>
        <p:txBody>
          <a:bodyPr>
            <a:noAutofit/>
          </a:bodyPr>
          <a:lstStyle/>
          <a:p>
            <a:r>
              <a:rPr lang="ru-RU" sz="2400" dirty="0"/>
              <a:t>Настоящий мизантроп птичьего мира. Других птиц зимородок не любит, и старается держаться от них подальше. Да и к месту обитания он очень требователен. Там обязательно должен быть чистый, не глубокий и не мелкий водоём с проточной водой, с обрывом и заросшими берегами. Если взглянуть на оперение зимородка вблизи, то и не поверишь, что это одна из самых красивых птиц в мире. Все дело в том, что яркость оперения достигается за счет преломления света перьями.</a:t>
            </a:r>
            <a:r>
              <a:rPr lang="ru-RU" sz="2400" dirty="0" smtClean="0"/>
              <a:t/>
            </a:r>
            <a:br>
              <a:rPr lang="ru-RU" sz="2400" dirty="0" smtClean="0"/>
            </a:br>
            <a:r>
              <a:rPr lang="ru-RU" sz="2400" dirty="0" smtClean="0"/>
              <a:t/>
            </a:r>
            <a:br>
              <a:rPr lang="ru-RU" sz="2400" dirty="0" smtClean="0"/>
            </a:br>
            <a:endParaRPr lang="ru-RU" sz="2400" dirty="0"/>
          </a:p>
        </p:txBody>
      </p:sp>
      <p:pic>
        <p:nvPicPr>
          <p:cNvPr id="7" name="Picture 4" descr="Зимородок"/>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39788" y="2667404"/>
            <a:ext cx="5157787" cy="3359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7067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959533" y="348313"/>
            <a:ext cx="5157787" cy="823912"/>
          </a:xfrm>
        </p:spPr>
        <p:txBody>
          <a:bodyPr>
            <a:normAutofit fontScale="92500" lnSpcReduction="20000"/>
          </a:bodyPr>
          <a:lstStyle/>
          <a:p>
            <a:pPr algn="ctr"/>
            <a:r>
              <a:rPr lang="ru-RU" dirty="0"/>
              <a:t>Павлин</a:t>
            </a:r>
            <a:r>
              <a:rPr lang="ru-RU" dirty="0" smtClean="0"/>
              <a:t/>
            </a:r>
            <a:br>
              <a:rPr lang="ru-RU" dirty="0" smtClean="0"/>
            </a:br>
            <a:r>
              <a:rPr lang="ru-RU" dirty="0" smtClean="0"/>
              <a:t/>
            </a:r>
            <a:br>
              <a:rPr lang="ru-RU" dirty="0" smtClean="0"/>
            </a:br>
            <a:endParaRPr lang="ru-RU" dirty="0"/>
          </a:p>
        </p:txBody>
      </p:sp>
      <p:sp>
        <p:nvSpPr>
          <p:cNvPr id="5" name="Текст 4"/>
          <p:cNvSpPr>
            <a:spLocks noGrp="1"/>
          </p:cNvSpPr>
          <p:nvPr>
            <p:ph type="body" sz="quarter" idx="3"/>
          </p:nvPr>
        </p:nvSpPr>
        <p:spPr/>
        <p:txBody>
          <a:bodyPr>
            <a:normAutofit/>
          </a:bodyPr>
          <a:lstStyle/>
          <a:p>
            <a:endParaRPr lang="ru-RU" dirty="0"/>
          </a:p>
        </p:txBody>
      </p:sp>
      <p:pic>
        <p:nvPicPr>
          <p:cNvPr id="4098" name="Picture 2" descr="Павлин"/>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39788" y="2733718"/>
            <a:ext cx="5157787" cy="3227301"/>
          </a:xfrm>
          <a:prstGeom prst="rect">
            <a:avLst/>
          </a:prstGeom>
          <a:noFill/>
          <a:extLst>
            <a:ext uri="{909E8E84-426E-40DD-AFC4-6F175D3DCCD1}">
              <a14:hiddenFill xmlns:a14="http://schemas.microsoft.com/office/drawing/2010/main">
                <a:solidFill>
                  <a:srgbClr val="FFFFFF"/>
                </a:solidFill>
              </a14:hiddenFill>
            </a:ext>
          </a:extLst>
        </p:spPr>
      </p:pic>
      <p:sp>
        <p:nvSpPr>
          <p:cNvPr id="7" name="Объект 6"/>
          <p:cNvSpPr>
            <a:spLocks noGrp="1"/>
          </p:cNvSpPr>
          <p:nvPr>
            <p:ph sz="quarter" idx="4"/>
          </p:nvPr>
        </p:nvSpPr>
        <p:spPr/>
        <p:txBody>
          <a:bodyPr/>
          <a:lstStyle/>
          <a:p>
            <a:r>
              <a:rPr lang="ru-RU" dirty="0"/>
              <a:t>Эта большая и красивая птица принадлежит к семейству фазановых. И веерообразный хвост ее столь же прекрасен, как отвратителен голос.</a:t>
            </a:r>
            <a:r>
              <a:rPr lang="ru-RU" dirty="0" smtClean="0"/>
              <a:t/>
            </a:r>
            <a:br>
              <a:rPr lang="ru-RU" dirty="0" smtClean="0"/>
            </a:br>
            <a:r>
              <a:rPr lang="ru-RU" dirty="0" smtClean="0"/>
              <a:t/>
            </a:r>
            <a:br>
              <a:rPr lang="ru-RU" dirty="0" smtClean="0"/>
            </a:br>
            <a:endParaRPr lang="ru-RU" dirty="0"/>
          </a:p>
        </p:txBody>
      </p:sp>
    </p:spTree>
    <p:extLst>
      <p:ext uri="{BB962C8B-B14F-4D97-AF65-F5344CB8AC3E}">
        <p14:creationId xmlns:p14="http://schemas.microsoft.com/office/powerpoint/2010/main" val="17346403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195060" y="445295"/>
            <a:ext cx="5157787" cy="823912"/>
          </a:xfrm>
        </p:spPr>
        <p:txBody>
          <a:bodyPr>
            <a:normAutofit fontScale="85000" lnSpcReduction="20000"/>
          </a:bodyPr>
          <a:lstStyle/>
          <a:p>
            <a:pPr algn="ctr"/>
            <a:r>
              <a:rPr lang="ru-RU" sz="2600" dirty="0"/>
              <a:t>Венценосный голубь</a:t>
            </a:r>
            <a:r>
              <a:rPr lang="ru-RU" sz="2600" dirty="0" smtClean="0"/>
              <a:t/>
            </a:r>
            <a:br>
              <a:rPr lang="ru-RU" sz="2600" dirty="0" smtClean="0"/>
            </a:br>
            <a:r>
              <a:rPr lang="ru-RU" dirty="0" smtClean="0"/>
              <a:t/>
            </a:r>
            <a:br>
              <a:rPr lang="ru-RU" dirty="0" smtClean="0"/>
            </a:br>
            <a:endParaRPr lang="ru-RU" dirty="0"/>
          </a:p>
        </p:txBody>
      </p:sp>
      <p:sp>
        <p:nvSpPr>
          <p:cNvPr id="5" name="Текст 4"/>
          <p:cNvSpPr>
            <a:spLocks noGrp="1"/>
          </p:cNvSpPr>
          <p:nvPr>
            <p:ph type="body" sz="quarter" idx="3"/>
          </p:nvPr>
        </p:nvSpPr>
        <p:spPr/>
        <p:txBody>
          <a:bodyPr/>
          <a:lstStyle/>
          <a:p>
            <a:endParaRPr lang="ru-RU"/>
          </a:p>
        </p:txBody>
      </p:sp>
      <p:sp>
        <p:nvSpPr>
          <p:cNvPr id="6" name="Объект 5"/>
          <p:cNvSpPr>
            <a:spLocks noGrp="1"/>
          </p:cNvSpPr>
          <p:nvPr>
            <p:ph sz="quarter" idx="4"/>
          </p:nvPr>
        </p:nvSpPr>
        <p:spPr/>
        <p:txBody>
          <a:bodyPr>
            <a:normAutofit fontScale="85000" lnSpcReduction="20000"/>
          </a:bodyPr>
          <a:lstStyle/>
          <a:p>
            <a:r>
              <a:rPr lang="ru-RU" dirty="0"/>
              <a:t>Эта потрясающе красивая птица родом из низменных и болотных лесов северной части Новой Гвинеи. Обычно венценосные голуби обитают в районах, которые раньше были аллювиальными равнинами и саговыми лесами. А ее ближайшим родственником является обыкновенный сизый голубь, который заслужил прозвище «пернатая крыса» и во множестве встречается в любом городе России.</a:t>
            </a:r>
            <a:r>
              <a:rPr lang="ru-RU" dirty="0" smtClean="0"/>
              <a:t/>
            </a:r>
            <a:br>
              <a:rPr lang="ru-RU" dirty="0" smtClean="0"/>
            </a:br>
            <a:r>
              <a:rPr lang="ru-RU" dirty="0" smtClean="0"/>
              <a:t/>
            </a:r>
            <a:br>
              <a:rPr lang="ru-RU" dirty="0" smtClean="0"/>
            </a:br>
            <a:endParaRPr lang="ru-RU" dirty="0"/>
          </a:p>
        </p:txBody>
      </p:sp>
      <p:pic>
        <p:nvPicPr>
          <p:cNvPr id="14338" name="Picture 2" descr="Венценосный голубь"/>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390999" y="2505075"/>
            <a:ext cx="4055364" cy="368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55120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1329</Words>
  <Application>Microsoft Office PowerPoint</Application>
  <PresentationFormat>Широкоэкранный</PresentationFormat>
  <Paragraphs>62</Paragraphs>
  <Slides>29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29</vt:i4>
      </vt:variant>
    </vt:vector>
  </HeadingPairs>
  <TitlesOfParts>
    <vt:vector size="34" baseType="lpstr">
      <vt:lpstr>Batang</vt:lpstr>
      <vt:lpstr>Arial</vt:lpstr>
      <vt:lpstr>Calibri</vt:lpstr>
      <vt:lpstr>Calibri Light</vt:lpstr>
      <vt:lpstr>Тема Office</vt:lpstr>
      <vt:lpstr>Презентация PowerPoint</vt:lpstr>
      <vt:lpstr>Цветные  чудо-птицы мира.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Цветные чудо-птицы мира.</dc:title>
  <dc:creator>Наталия Витальевна</dc:creator>
  <cp:lastModifiedBy>Наталия Витальевна</cp:lastModifiedBy>
  <cp:revision>29</cp:revision>
  <dcterms:created xsi:type="dcterms:W3CDTF">2023-04-03T10:44:03Z</dcterms:created>
  <dcterms:modified xsi:type="dcterms:W3CDTF">2023-04-04T03:14:52Z</dcterms:modified>
</cp:coreProperties>
</file>