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284" r:id="rId4"/>
    <p:sldId id="296" r:id="rId5"/>
    <p:sldId id="285" r:id="rId6"/>
    <p:sldId id="258" r:id="rId7"/>
    <p:sldId id="257" r:id="rId8"/>
    <p:sldId id="289" r:id="rId9"/>
    <p:sldId id="294" r:id="rId10"/>
    <p:sldId id="290" r:id="rId11"/>
    <p:sldId id="295" r:id="rId12"/>
    <p:sldId id="286" r:id="rId13"/>
    <p:sldId id="288" r:id="rId14"/>
    <p:sldId id="291" r:id="rId15"/>
    <p:sldId id="292" r:id="rId16"/>
    <p:sldId id="293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283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8875949922000861904" TargetMode="External"/><Relationship Id="rId2" Type="http://schemas.openxmlformats.org/officeDocument/2006/relationships/hyperlink" Target="https://yandex.ru/video/preview/11329672625182748015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gped.ru/protivodejstvie/ekstremistskaja-dejatelnost/religioznyi-ekstremizm.html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spxkeIFvBhI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konakovo-sosh2.tver.eduru.ru/media/2021/08/20/1304059623/GK_9_2020_zadaniya.pdf" TargetMode="External"/><Relationship Id="rId3" Type="http://schemas.openxmlformats.org/officeDocument/2006/relationships/hyperlink" Target="https://infourok.ru/zadaniya-po-globalnoj-kompetencii-6343748.html" TargetMode="External"/><Relationship Id="rId7" Type="http://schemas.openxmlformats.org/officeDocument/2006/relationships/hyperlink" Target="https://school1.minobr63.ru/wp-content/uploads/2019/12/2019_129.pdf" TargetMode="External"/><Relationship Id="rId2" Type="http://schemas.openxmlformats.org/officeDocument/2006/relationships/hyperlink" Target="https://sch25nvr.ru/docs/2022_02_07/zadaniya-globalnyie-komp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ultiurok.ru/files/master-klass-formirovanie-globalnykh-kompetentsii.html" TargetMode="External"/><Relationship Id="rId5" Type="http://schemas.openxmlformats.org/officeDocument/2006/relationships/hyperlink" Target="http://skiv.instrao.ru/bank-zadaniy/globalnye-kompetentsii/" TargetMode="External"/><Relationship Id="rId4" Type="http://schemas.openxmlformats.org/officeDocument/2006/relationships/hyperlink" Target="https://nsportal.ru/shkola/obshchepedagogicheskie-tekhnologii/library/2022/12/06/razrabotka-proverochnogo-zadaniya-po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85724"/>
            <a:ext cx="9604043" cy="7203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347200" cy="574040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4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4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4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4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4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4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4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4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Муниципальное  автономное общеобразовательное учреждение </a:t>
            </a:r>
            <a:br>
              <a:rPr lang="ru-RU" sz="20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 «Ванзетурская средняя общеобразовательная школа»</a:t>
            </a:r>
            <a:r>
              <a:rPr lang="ru-RU" sz="2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2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4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3600" b="1" dirty="0">
                <a:solidFill>
                  <a:srgbClr val="FFFF00"/>
                </a:solidFill>
                <a:latin typeface="+mn-lt"/>
              </a:rPr>
              <a:t>ФОРМИРОВАНИЕ ГЛОБАЛЬНЫХ КОМПЕТЕНЦИЙ </a:t>
            </a:r>
            <a:r>
              <a:rPr lang="ru-RU" sz="3600" b="1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FFFF00"/>
                </a:solidFill>
                <a:latin typeface="+mn-lt"/>
              </a:rPr>
              <a:t>КАК </a:t>
            </a:r>
            <a:r>
              <a:rPr lang="ru-RU" sz="3600" b="1" dirty="0">
                <a:solidFill>
                  <a:srgbClr val="FFFF00"/>
                </a:solidFill>
                <a:latin typeface="+mn-lt"/>
              </a:rPr>
              <a:t>ОДНОГО ИЗ НАПРАВЛЕНИЙ ФУНКЦИОНАЛЬНОЙ ГРАМОТНОСТИ ОБУЧАЮЩИХСЯ НА УРОКАХ ОБЩЕСТВОЗНАНИЯ</a:t>
            </a:r>
            <a:r>
              <a:rPr lang="ru-RU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36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36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48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endParaRPr lang="ru-RU" sz="60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3106" y="4971575"/>
            <a:ext cx="5560873" cy="489425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Учитель истории и обществознания: Грищишин </a:t>
            </a:r>
            <a:r>
              <a:rPr lang="ru-RU" b="1" dirty="0">
                <a:solidFill>
                  <a:schemeClr val="bg1"/>
                </a:solidFill>
              </a:rPr>
              <a:t>В.Е.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41" y="0"/>
            <a:ext cx="1111338" cy="104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887" y="0"/>
            <a:ext cx="109012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469" y="228600"/>
            <a:ext cx="8836269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В формировании глобальных компетенций доминирующий компонент организации образовательного процесса – </a:t>
            </a:r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b="1" u="sng" dirty="0" smtClean="0">
                <a:solidFill>
                  <a:srgbClr val="FFFF00"/>
                </a:solidFill>
              </a:rPr>
              <a:t>это </a:t>
            </a:r>
            <a:r>
              <a:rPr lang="ru-RU" sz="2400" b="1" u="sng" dirty="0">
                <a:solidFill>
                  <a:srgbClr val="FFFF00"/>
                </a:solidFill>
              </a:rPr>
              <a:t>практико-ориентированная, исследовательская и проектная деятельность обучающихся</a:t>
            </a:r>
            <a:r>
              <a:rPr lang="ru-RU" sz="2400" b="1" u="sng" dirty="0" smtClean="0">
                <a:solidFill>
                  <a:srgbClr val="FFFF00"/>
                </a:solidFill>
              </a:rPr>
              <a:t>.</a:t>
            </a: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b="1" u="sng" dirty="0" smtClean="0">
                <a:solidFill>
                  <a:srgbClr val="FFFF00"/>
                </a:solidFill>
              </a:rPr>
              <a:t>Практико-ориентированные </a:t>
            </a:r>
            <a:r>
              <a:rPr lang="ru-RU" sz="2400" b="1" u="sng" dirty="0">
                <a:solidFill>
                  <a:srgbClr val="FFFF00"/>
                </a:solidFill>
              </a:rPr>
              <a:t>задания</a:t>
            </a:r>
            <a:r>
              <a:rPr lang="ru-RU" sz="2400" u="sng" dirty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rgbClr val="FFFF00"/>
                </a:solidFill>
              </a:rPr>
              <a:t>– это задачи из окружающей действительности, которые тесно связанны с формированием практических навыков, необходимых в повседневной жизни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</a:p>
          <a:p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400" b="1" u="sng" dirty="0" smtClean="0">
                <a:solidFill>
                  <a:srgbClr val="FFFF00"/>
                </a:solidFill>
              </a:rPr>
              <a:t>Особенности:</a:t>
            </a:r>
            <a:endParaRPr lang="ru-RU" sz="2400" b="1" u="sng" dirty="0">
              <a:solidFill>
                <a:srgbClr val="FFFF00"/>
              </a:solidFill>
            </a:endParaRPr>
          </a:p>
          <a:p>
            <a:r>
              <a:rPr lang="ru-RU" sz="2000" dirty="0">
                <a:solidFill>
                  <a:srgbClr val="FFFF00"/>
                </a:solidFill>
              </a:rPr>
              <a:t>1. Значимость (познавательная, профессиональная, общекультурная, социальная) получаемого результата, что обеспечивает познавательную мотивацию обучающегося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  <a:endParaRPr lang="ru-RU" sz="2000" dirty="0">
              <a:solidFill>
                <a:srgbClr val="FFFF00"/>
              </a:solidFill>
            </a:endParaRPr>
          </a:p>
          <a:p>
            <a:r>
              <a:rPr lang="ru-RU" sz="2000" dirty="0">
                <a:solidFill>
                  <a:srgbClr val="FFFF00"/>
                </a:solidFill>
              </a:rPr>
              <a:t>2. Условие задачи сформулировано как сюжет, ситуация или проблема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  <a:endParaRPr lang="ru-RU" sz="2000" dirty="0">
              <a:solidFill>
                <a:srgbClr val="FFFF00"/>
              </a:solidFill>
            </a:endParaRPr>
          </a:p>
          <a:p>
            <a:r>
              <a:rPr lang="ru-RU" sz="2000" dirty="0">
                <a:solidFill>
                  <a:srgbClr val="FFFF00"/>
                </a:solidFill>
              </a:rPr>
              <a:t>3. Информация и данные в задаче могут быть представлены в различной форме: рисунок, таблица, схема, диаграмма, график и т.д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  <a:endParaRPr lang="ru-RU" sz="2000" dirty="0">
              <a:solidFill>
                <a:srgbClr val="FFFF00"/>
              </a:solidFill>
            </a:endParaRPr>
          </a:p>
          <a:p>
            <a:r>
              <a:rPr lang="ru-RU" sz="2000" dirty="0">
                <a:solidFill>
                  <a:srgbClr val="FFFF00"/>
                </a:solidFill>
              </a:rPr>
              <a:t>4. Указание (явное или неявное) области применения результата, полученного при решении задачи.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28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261" y="131885"/>
            <a:ext cx="871317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>
                <a:solidFill>
                  <a:srgbClr val="FFFF00"/>
                </a:solidFill>
              </a:rPr>
              <a:t>Содержание практико-ориентированного задания</a:t>
            </a:r>
            <a:r>
              <a:rPr lang="ru-RU" sz="4400" b="1" u="sng" dirty="0" smtClean="0">
                <a:solidFill>
                  <a:srgbClr val="FFFF00"/>
                </a:solidFill>
              </a:rPr>
              <a:t>:</a:t>
            </a:r>
            <a:endParaRPr lang="ru-RU" sz="3600" b="1" u="sng" dirty="0">
              <a:solidFill>
                <a:schemeClr val="bg1"/>
              </a:solidFill>
            </a:endParaRPr>
          </a:p>
          <a:p>
            <a:r>
              <a:rPr lang="ru-RU" sz="4000" b="1" dirty="0">
                <a:solidFill>
                  <a:srgbClr val="FFFF00"/>
                </a:solidFill>
              </a:rPr>
              <a:t>модель жизненной ситуации</a:t>
            </a:r>
            <a:r>
              <a:rPr lang="ru-RU" sz="4000" b="1" dirty="0" smtClean="0">
                <a:solidFill>
                  <a:srgbClr val="FFFF00"/>
                </a:solidFill>
              </a:rPr>
              <a:t>;</a:t>
            </a:r>
          </a:p>
          <a:p>
            <a:endParaRPr lang="ru-RU" sz="4000" b="1" dirty="0">
              <a:solidFill>
                <a:srgbClr val="FFFF00"/>
              </a:solidFill>
            </a:endParaRPr>
          </a:p>
          <a:p>
            <a:r>
              <a:rPr lang="ru-RU" sz="4000" b="1" dirty="0">
                <a:solidFill>
                  <a:srgbClr val="FFFF00"/>
                </a:solidFill>
              </a:rPr>
              <a:t>проблемное задание для её решения;</a:t>
            </a:r>
          </a:p>
          <a:p>
            <a:endParaRPr lang="ru-RU" sz="4000" b="1" dirty="0">
              <a:solidFill>
                <a:srgbClr val="FFFF00"/>
              </a:solidFill>
            </a:endParaRPr>
          </a:p>
          <a:p>
            <a:r>
              <a:rPr lang="ru-RU" sz="4000" b="1" dirty="0">
                <a:solidFill>
                  <a:srgbClr val="FFFF00"/>
                </a:solidFill>
              </a:rPr>
              <a:t>полезность задания в практической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1669585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6524" y="417566"/>
            <a:ext cx="85900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u="sng" dirty="0">
                <a:solidFill>
                  <a:srgbClr val="FFFF00"/>
                </a:solidFill>
              </a:rPr>
              <a:t>И</a:t>
            </a:r>
            <a:r>
              <a:rPr lang="ru-RU" sz="4800" b="1" u="sng" dirty="0" smtClean="0">
                <a:solidFill>
                  <a:srgbClr val="FFFF00"/>
                </a:solidFill>
              </a:rPr>
              <a:t>спользование практико-ориентированных заданий  </a:t>
            </a:r>
          </a:p>
          <a:p>
            <a:pPr algn="ctr"/>
            <a:r>
              <a:rPr lang="ru-RU" sz="4800" b="1" u="sng" dirty="0" smtClean="0">
                <a:solidFill>
                  <a:srgbClr val="FFFF00"/>
                </a:solidFill>
              </a:rPr>
              <a:t>на </a:t>
            </a:r>
            <a:r>
              <a:rPr lang="ru-RU" sz="4800" b="1" u="sng" dirty="0">
                <a:solidFill>
                  <a:srgbClr val="FFFF00"/>
                </a:solidFill>
              </a:rPr>
              <a:t>уроках обществознания </a:t>
            </a:r>
            <a:endParaRPr lang="ru-RU" sz="4800" b="1" u="sng" dirty="0" smtClean="0">
              <a:solidFill>
                <a:srgbClr val="FFFF00"/>
              </a:solidFill>
            </a:endParaRPr>
          </a:p>
          <a:p>
            <a:pPr algn="ctr"/>
            <a:r>
              <a:rPr lang="ru-RU" sz="4800" b="1" u="sng" dirty="0" smtClean="0">
                <a:solidFill>
                  <a:srgbClr val="FFFF00"/>
                </a:solidFill>
              </a:rPr>
              <a:t>для формирования </a:t>
            </a:r>
            <a:r>
              <a:rPr lang="ru-RU" sz="4800" b="1" u="sng" dirty="0">
                <a:solidFill>
                  <a:srgbClr val="FFFF00"/>
                </a:solidFill>
              </a:rPr>
              <a:t>глобальных компетенций </a:t>
            </a:r>
            <a:endParaRPr lang="ru-RU" sz="4800" b="1" u="sng" dirty="0" smtClean="0">
              <a:solidFill>
                <a:srgbClr val="FFFF00"/>
              </a:solidFill>
            </a:endParaRPr>
          </a:p>
          <a:p>
            <a:pPr algn="ctr"/>
            <a:r>
              <a:rPr lang="ru-RU" sz="4800" b="1" u="sng" dirty="0" smtClean="0">
                <a:solidFill>
                  <a:srgbClr val="FFFF00"/>
                </a:solidFill>
              </a:rPr>
              <a:t>у обучающихся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3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5847" y="219808"/>
            <a:ext cx="657664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 smtClean="0">
                <a:solidFill>
                  <a:srgbClr val="FFFF00"/>
                </a:solidFill>
              </a:rPr>
              <a:t>Комплексное задание «Найдёныш</a:t>
            </a:r>
            <a:r>
              <a:rPr lang="ru-RU" sz="3200" u="sng" dirty="0">
                <a:solidFill>
                  <a:srgbClr val="FFFF00"/>
                </a:solidFill>
              </a:rPr>
              <a:t>» </a:t>
            </a:r>
            <a:r>
              <a:rPr lang="ru-RU" sz="2400" u="sng" dirty="0">
                <a:solidFill>
                  <a:srgbClr val="FFFF00"/>
                </a:solidFill>
              </a:rPr>
              <a:t>(5 заданий)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На прогулке пятиклассники увидели, как на углу улицы остановился автомобиль и </a:t>
            </a:r>
            <a:r>
              <a:rPr lang="ru-RU" sz="2400" dirty="0" smtClean="0">
                <a:solidFill>
                  <a:srgbClr val="FFFF00"/>
                </a:solidFill>
              </a:rPr>
              <a:t>из открывшейся </a:t>
            </a:r>
            <a:r>
              <a:rPr lang="ru-RU" sz="2400" dirty="0">
                <a:solidFill>
                  <a:srgbClr val="FFFF00"/>
                </a:solidFill>
              </a:rPr>
              <a:t>дверцы на тротуар полетел странный чёрно-белый клубочек. Это был котёнок. </a:t>
            </a:r>
            <a:r>
              <a:rPr lang="ru-RU" sz="2400" dirty="0" smtClean="0">
                <a:solidFill>
                  <a:srgbClr val="FFFF00"/>
                </a:solidFill>
              </a:rPr>
              <a:t>Так владельцы </a:t>
            </a:r>
            <a:r>
              <a:rPr lang="ru-RU" sz="2400" dirty="0">
                <a:solidFill>
                  <a:srgbClr val="FFFF00"/>
                </a:solidFill>
              </a:rPr>
              <a:t>автомобиля избавились от него. Дети подобрали котёнка и сделали всё, </a:t>
            </a:r>
            <a:r>
              <a:rPr lang="ru-RU" sz="2400" dirty="0" smtClean="0">
                <a:solidFill>
                  <a:srgbClr val="FFFF00"/>
                </a:solidFill>
              </a:rPr>
              <a:t>чтобы помочь </a:t>
            </a:r>
            <a:r>
              <a:rPr lang="ru-RU" sz="2400" dirty="0">
                <a:solidFill>
                  <a:srgbClr val="FFFF00"/>
                </a:solidFill>
              </a:rPr>
              <a:t>ему. Маша и Серёжа стали звонить родителям: не разрешат ли они забрать </a:t>
            </a:r>
            <a:r>
              <a:rPr lang="ru-RU" sz="2400" dirty="0" smtClean="0">
                <a:solidFill>
                  <a:srgbClr val="FFFF00"/>
                </a:solidFill>
              </a:rPr>
              <a:t>найдёныша домой</a:t>
            </a:r>
            <a:r>
              <a:rPr lang="ru-RU" sz="2400" dirty="0">
                <a:solidFill>
                  <a:srgbClr val="FFFF00"/>
                </a:solidFill>
              </a:rPr>
              <a:t>. Мама девочки сразу согласилась. Так пятиклассники спасли котёнка, а он </a:t>
            </a:r>
            <a:r>
              <a:rPr lang="ru-RU" sz="2400" dirty="0" smtClean="0">
                <a:solidFill>
                  <a:srgbClr val="FFFF00"/>
                </a:solidFill>
              </a:rPr>
              <a:t>нашёл настоящих </a:t>
            </a:r>
            <a:r>
              <a:rPr lang="ru-RU" sz="2400" dirty="0">
                <a:solidFill>
                  <a:srgbClr val="FFFF00"/>
                </a:solidFill>
              </a:rPr>
              <a:t>хозяев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1642976457_35-damion-club-p-cherno-belii-kotenok-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166" y="380649"/>
            <a:ext cx="2409093" cy="240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833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092" y="114299"/>
            <a:ext cx="631287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Основываясь на информации текста, укажите, для чего дети подобрали котёнка. </a:t>
            </a:r>
            <a:r>
              <a:rPr lang="ru-RU" sz="240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(Умение</a:t>
            </a:r>
            <a:r>
              <a:rPr lang="ru-RU" sz="24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оценивать информацию.)</a:t>
            </a:r>
          </a:p>
          <a:p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Возвращаясь домой, школьники обсуждали поступок владельцев автомобиля. Серёжа сказал: «В больших городах часто можно встретить бездомных животных – собак и кошек. Этим животным нужна помощь, их жизнь всегда находится под угрозой».</a:t>
            </a:r>
          </a:p>
          <a:p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из следующих действий могут решить проблему, о которой говорит Серёжа, а какие – не могут? </a:t>
            </a:r>
            <a:r>
              <a:rPr lang="ru-RU" sz="24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(Задание на установление соответствия - две группы объектов. Умение: оценивать действия и их последствия (результаты</a:t>
            </a:r>
            <a:r>
              <a:rPr lang="ru-RU" sz="240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68d6c3b7a158ae8d18654e98d645d94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213" y="237392"/>
            <a:ext cx="2795657" cy="17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720" y="2461350"/>
            <a:ext cx="2782150" cy="18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340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885" y="149470"/>
            <a:ext cx="872196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После события на прогулке школьники решили, что должны оказывать помощь животным. 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сестра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 помогла им создать группу в одной из социальных сетей и разместить в ней сообщение: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животные нередко попадают на улицу и остаются без помощи по вине их хозяев. В 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государствах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законы, которые регулируют содержание домашних животных. В нашей стране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такого закона пока 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нет. Давайте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воздействовать на тех, кто безответственно относится к домашним животным! Давайте 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заботиться о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бездомных собаках и кошках! Если ты не можешь завести домашнего питомца, стань 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волонтёром (добровольцем-помощником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приюте для животных!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комментариях к этому сообщению были высказаны критические замечания. Автор одного из них, пользователь 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ником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«Несогласный» написал, что не существует действий по защите животных, которые школьник 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предпринять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самостоятельно, без участия взрослых.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из следующих высказываний вы могли использовать для опровержения мнения «Несогласного», а какие 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могли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ответ «Да, я могу использовать» или «Нет, я не могу использовать» для каждого 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высказывания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(Задание с комплексным множественным выбором. Умение: оценивать действия и их </a:t>
            </a:r>
            <a:r>
              <a:rPr lang="ru-RU" sz="2000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(результаты</a:t>
            </a:r>
            <a:r>
              <a:rPr lang="ru-RU" sz="2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72174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808" y="166530"/>
            <a:ext cx="709539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Спасённый котёнок рос быстро. Но оказалось, что у Машиной подруги Веры аллергия на 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кошачью шерсть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она не может приходить в гости к Маше и общаться с ней, как раньше. Вера чувствовала себя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плохо, даже когда котёнка закрывали в одной из комнат. Дружба девочек могла оказаться под угрозой.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вы посоветуете девочкам для того, чтобы они не прекратили своё общение? Дайте совет и 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обоснуйте его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(Задание с открытым ответом. Умение: выявлять мнения, подходы, перспективы).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Когда в доме Маши появился котёнок, девочка спросила маму: «А почему ты сразу разрешила 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принести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домой выброшенного котёнка? Ты даже не видела его. Он мог оказаться некрасивым, 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больным, мог </a:t>
            </a:r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не понравиться тебе».</a:t>
            </a:r>
          </a:p>
          <a:p>
            <a:r>
              <a:rPr lang="ru-RU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Предположите, какой ответ могла дать мама Маши (выскажите два предположения).</a:t>
            </a:r>
          </a:p>
          <a:p>
            <a:r>
              <a:rPr lang="ru-RU" sz="2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(Задание с открытым ответом. Умение: объяснять сложные ситуации и проблемы.)</a:t>
            </a:r>
          </a:p>
        </p:txBody>
      </p:sp>
      <p:pic>
        <p:nvPicPr>
          <p:cNvPr id="3074" name="Picture 2" descr="scale_1200.web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369" y="1248507"/>
            <a:ext cx="2249312" cy="140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.web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2785223"/>
            <a:ext cx="2292106" cy="146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67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2707" y="316523"/>
            <a:ext cx="792186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Практико-ориентированное задание</a:t>
            </a:r>
            <a:endParaRPr lang="ru-RU" sz="4000" dirty="0">
              <a:solidFill>
                <a:srgbClr val="FFFF00"/>
              </a:solidFill>
              <a:latin typeface="helvetica neue"/>
            </a:endParaRPr>
          </a:p>
          <a:p>
            <a:pPr algn="ctr"/>
            <a:r>
              <a:rPr lang="ru-RU" sz="4000" dirty="0">
                <a:solidFill>
                  <a:srgbClr val="FFFF00"/>
                </a:solidFill>
                <a:latin typeface="Times New Roman" panose="02020603050405020304" pitchFamily="18" charset="0"/>
              </a:rPr>
              <a:t>по формированию </a:t>
            </a:r>
            <a:r>
              <a:rPr lang="ru-RU" sz="4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глобальных компетенций</a:t>
            </a:r>
            <a:endParaRPr lang="ru-RU" sz="4000" dirty="0">
              <a:solidFill>
                <a:srgbClr val="FFFF00"/>
              </a:solidFill>
              <a:latin typeface="helvetica neue"/>
            </a:endParaRPr>
          </a:p>
          <a:p>
            <a:pPr algn="ctr"/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О</a:t>
            </a: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бществознанию 10 класс</a:t>
            </a:r>
            <a:endParaRPr lang="ru-RU" sz="4000" dirty="0">
              <a:solidFill>
                <a:srgbClr val="FFFF00"/>
              </a:solidFill>
              <a:latin typeface="helvetica neue"/>
            </a:endParaRP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тема 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«Религия и религиозные организации» </a:t>
            </a:r>
            <a:endParaRPr lang="ru-RU" sz="4000" b="0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48185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263" y="375123"/>
            <a:ext cx="84757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1. Модель жизненной ситуации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 </a:t>
            </a:r>
            <a:endParaRPr lang="ru-RU" sz="2400" dirty="0">
              <a:solidFill>
                <a:srgbClr val="FFFF00"/>
              </a:solidFill>
              <a:latin typeface="helvetica neue"/>
            </a:endParaRPr>
          </a:p>
          <a:p>
            <a:pPr algn="just"/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В городе Иркутске совсем недавно был проведён </a:t>
            </a:r>
            <a:r>
              <a:rPr lang="ru-RU" sz="2400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опрос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 среди населения, связанный с тем, что </a:t>
            </a:r>
            <a:r>
              <a:rPr lang="ru-RU" sz="2400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распространение религиозного экстремизма среди молодежи стало в наши дни одной из острейших проблем в мире и в нашей стране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сравнении с прошлым веком, ныне эта тема стала самой обсуждаемой на встречах и  конференциях на уровне глав государств, политических деятелей и религиозных лидеров.</a:t>
            </a:r>
            <a:endParaRPr lang="ru-RU" sz="2400" dirty="0">
              <a:solidFill>
                <a:srgbClr val="FFFF00"/>
              </a:solidFill>
              <a:latin typeface="helvetica neue"/>
            </a:endParaRPr>
          </a:p>
          <a:p>
            <a:pPr algn="just"/>
            <a:r>
              <a:rPr lang="ru-RU" sz="2400" dirty="0">
                <a:solidFill>
                  <a:srgbClr val="FFFF00"/>
                </a:solidFill>
                <a:latin typeface="helvetica neue"/>
              </a:rPr>
              <a:t> </a:t>
            </a:r>
          </a:p>
          <a:p>
            <a:pPr algn="just"/>
            <a:r>
              <a:rPr lang="ru-RU" sz="2400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Цель опроса: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 изучение мнения населения о явлении религиозного экстремизма: что это такое, в чём его сущность.</a:t>
            </a:r>
            <a:endParaRPr lang="ru-RU" sz="2400" dirty="0">
              <a:solidFill>
                <a:srgbClr val="FFFF00"/>
              </a:solidFill>
              <a:latin typeface="helvetica neue"/>
            </a:endParaRPr>
          </a:p>
          <a:p>
            <a:pPr algn="just"/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Было опрошено 100 человек с различными социально-демографическими характеристиками</a:t>
            </a:r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  <a:endParaRPr lang="ru-RU" sz="2400" b="0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16222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923" y="149470"/>
            <a:ext cx="89066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Обобщая результаты проведенного опроса можно сделать вывод:</a:t>
            </a:r>
            <a:endParaRPr lang="ru-RU" sz="2400" dirty="0">
              <a:solidFill>
                <a:srgbClr val="FFFF00"/>
              </a:solidFill>
              <a:latin typeface="helvetica neue"/>
            </a:endParaRPr>
          </a:p>
          <a:p>
            <a:pPr algn="just"/>
            <a:endParaRPr lang="ru-RU" sz="2400" dirty="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94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% опрошенных понимает и признает проблему существования религиозного экстремизма в нашем государстве. Однако, не понимают сущности данного явления, приближая его к хулиганству и вандализму.</a:t>
            </a:r>
            <a:endParaRPr lang="ru-RU" sz="2400" dirty="0">
              <a:solidFill>
                <a:srgbClr val="FFFF00"/>
              </a:solidFill>
              <a:latin typeface="helvetica neue"/>
            </a:endParaRPr>
          </a:p>
          <a:p>
            <a:pPr algn="just"/>
            <a:r>
              <a:rPr lang="ru-RU" sz="24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Так, по мнению респондентов под религиозным экстремизмом понимается:</a:t>
            </a:r>
            <a:endParaRPr lang="ru-RU" sz="2400" dirty="0">
              <a:solidFill>
                <a:srgbClr val="FFFF00"/>
              </a:solidFill>
              <a:latin typeface="helvetica neue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жесткое утверждение своей системы религиозных взглядов (63,1%),</a:t>
            </a:r>
            <a:endParaRPr lang="ru-RU" sz="2400" dirty="0">
              <a:solidFill>
                <a:srgbClr val="FFFF00"/>
              </a:solidFill>
              <a:latin typeface="helvetica neue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провокации по отношению к представителям иной веры (52,4%) и</a:t>
            </a:r>
            <a:endParaRPr lang="ru-RU" sz="2400" dirty="0">
              <a:solidFill>
                <a:srgbClr val="FFFF00"/>
              </a:solidFill>
              <a:latin typeface="helvetica neue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осквернение памятников религиозной культуры (40,5%).</a:t>
            </a:r>
            <a:endParaRPr lang="ru-RU" sz="2400" dirty="0">
              <a:solidFill>
                <a:srgbClr val="FFFF00"/>
              </a:solidFill>
              <a:latin typeface="helvetica neue"/>
            </a:endParaRPr>
          </a:p>
          <a:p>
            <a:pPr algn="just"/>
            <a:r>
              <a:rPr lang="ru-RU" sz="2400" dirty="0">
                <a:solidFill>
                  <a:srgbClr val="FFFF00"/>
                </a:solidFill>
                <a:latin typeface="helvetica neue"/>
              </a:rPr>
              <a:t> </a:t>
            </a:r>
          </a:p>
          <a:p>
            <a:pPr algn="just"/>
            <a:r>
              <a:rPr lang="ru-RU" sz="2400" b="1" i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А вы, ребята, знаете, что такое религиозный экстремизм</a:t>
            </a:r>
            <a:r>
              <a:rPr lang="ru-RU" sz="2400" b="1" i="1" u="sng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обучающихся.</a:t>
            </a:r>
            <a:endParaRPr lang="ru-RU" sz="2400" b="0" i="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21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508" y="114300"/>
            <a:ext cx="493248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Roboto"/>
              </a:rPr>
              <a:t> </a:t>
            </a:r>
            <a:r>
              <a:rPr lang="ru-RU" sz="4400" dirty="0">
                <a:solidFill>
                  <a:srgbClr val="FFFF00"/>
                </a:solidFill>
                <a:latin typeface="Roboto"/>
              </a:rPr>
              <a:t>«Успешное будущее человека зависит от качественного образования и разностороннего развития</a:t>
            </a:r>
            <a:r>
              <a:rPr lang="ru-RU" sz="4400" dirty="0" smtClean="0">
                <a:solidFill>
                  <a:srgbClr val="FFFF00"/>
                </a:solidFill>
                <a:latin typeface="Roboto"/>
              </a:rPr>
              <a:t>». 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Roboto"/>
              </a:rPr>
              <a:t>Владимир Владимирович Путин.</a:t>
            </a:r>
            <a:endParaRPr lang="ru-RU" sz="2400" b="0" i="0" dirty="0">
              <a:solidFill>
                <a:srgbClr val="FFFF00"/>
              </a:solidFill>
              <a:effectLst/>
              <a:latin typeface="Roboto"/>
            </a:endParaRPr>
          </a:p>
        </p:txBody>
      </p:sp>
      <p:pic>
        <p:nvPicPr>
          <p:cNvPr id="4098" name="Picture 2" descr="i.web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840" y="114299"/>
            <a:ext cx="4200493" cy="334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741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677" y="167055"/>
            <a:ext cx="885385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Проблемное задание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проблемы учащимися под руководством учителя:</a:t>
            </a:r>
          </a:p>
          <a:p>
            <a:pPr algn="just"/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Выяснить, что такое религиозный экстремизм, что порождает его, как предупредить и не допустить развитие данной проблемы.</a:t>
            </a:r>
          </a:p>
          <a:p>
            <a:pPr algn="just"/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Дедуктивный метод решения проблемы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</a:pPr>
            <a:r>
              <a:rPr lang="ru-RU" sz="2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словарями по выяснению сущности понятия «религиозный экстремизм».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Религиозный экстремизм — это разжигание религиозной вражды, в том числе связанной с насилием или призывом к насилию, а также применение любой религиозной практики, вызывающей угрозу безопасности, жизни и здоровью человека.</a:t>
            </a:r>
          </a:p>
          <a:p>
            <a:pPr algn="just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Небольшое  видео о молодёжном религиозном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экстремизме.</a:t>
            </a:r>
          </a:p>
          <a:p>
            <a:pPr algn="just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yandex.ru/video/preview/11329672625182748015</a:t>
            </a:r>
            <a:endPara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rgbClr val="333333"/>
                </a:solidFill>
                <a:latin typeface="helvetica neue"/>
                <a:hlinkClick r:id="rId3"/>
              </a:rPr>
              <a:t>https://</a:t>
            </a:r>
            <a:r>
              <a:rPr lang="en-US" sz="2400" b="1" dirty="0" smtClean="0">
                <a:solidFill>
                  <a:srgbClr val="333333"/>
                </a:solidFill>
                <a:latin typeface="helvetica neue"/>
                <a:hlinkClick r:id="rId3"/>
              </a:rPr>
              <a:t>yandex.ru/video/preview/8875949922000861904</a:t>
            </a:r>
            <a:endParaRPr lang="ru-RU" sz="2400" b="1" dirty="0" smtClean="0">
              <a:solidFill>
                <a:srgbClr val="333333"/>
              </a:solidFill>
              <a:latin typeface="helvetica neue"/>
            </a:endParaRPr>
          </a:p>
          <a:p>
            <a:pPr algn="just"/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34598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7017"/>
            <a:ext cx="90297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 startAt="2"/>
            </a:pPr>
            <a:r>
              <a:rPr lang="ru-RU" b="1" i="1" u="sng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Конституция РФ и Федеральном законе «О свободе совести и религиозных объединениях»</a:t>
            </a:r>
            <a:endParaRPr lang="ru-RU" dirty="0" smtClean="0">
              <a:solidFill>
                <a:srgbClr val="FFFF00"/>
              </a:solidFill>
              <a:latin typeface="helvetica neue"/>
            </a:endParaRPr>
          </a:p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Конституции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</a:rPr>
              <a:t>большинства стран мира гарантируют всем и каждому право на «свободу совести и вероисповедания», а также жизнь в соответствии со своими религиозными убеждениями.</a:t>
            </a:r>
            <a:endParaRPr lang="ru-RU" dirty="0">
              <a:solidFill>
                <a:srgbClr val="FFFF00"/>
              </a:solidFill>
              <a:latin typeface="helvetica neue"/>
            </a:endParaRPr>
          </a:p>
          <a:p>
            <a:r>
              <a:rPr lang="ru-RU" sz="2000" b="1" u="sng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-</a:t>
            </a:r>
            <a:r>
              <a:rPr lang="ru-RU" sz="20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 </a:t>
            </a:r>
            <a:r>
              <a:rPr lang="ru-RU" sz="2000" b="1" i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А как это решается в нашем государстве?</a:t>
            </a:r>
            <a:endParaRPr lang="ru-RU" sz="2000" b="1" u="sng" dirty="0">
              <a:solidFill>
                <a:srgbClr val="FFFF00"/>
              </a:solidFill>
              <a:latin typeface="helvetica neue"/>
            </a:endParaRPr>
          </a:p>
          <a:p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</a:rPr>
              <a:t>    </a:t>
            </a:r>
            <a:r>
              <a:rPr lang="ru-RU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Работа с ныне действующей Конституцией РФ</a:t>
            </a:r>
            <a:endParaRPr lang="ru-RU" dirty="0">
              <a:solidFill>
                <a:srgbClr val="FFFF00"/>
              </a:solidFill>
              <a:latin typeface="helvetica neue"/>
            </a:endParaRPr>
          </a:p>
          <a:p>
            <a:r>
              <a:rPr lang="ru-RU" sz="2000" b="1" i="1" u="sng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1" i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Проанализируйте статью 28 Конституции РФ.</a:t>
            </a:r>
            <a:endParaRPr lang="ru-RU" sz="2000" b="1" u="sng" dirty="0">
              <a:solidFill>
                <a:srgbClr val="FFFF00"/>
              </a:solidFill>
              <a:latin typeface="helvetica neue"/>
            </a:endParaRPr>
          </a:p>
          <a:p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</a:rPr>
              <a:t>Статья 28 указывает: «Каждому гарантируется свобода совести, свобода вероисповедания, включая право исповедовать индивидуально или совместно с другими любую религию или не исповедовать никакой, свободно выбирать, иметь и распространять религиозные и иные убеждения и действовать в соответствии с ними».</a:t>
            </a:r>
            <a:endParaRPr lang="ru-RU" dirty="0">
              <a:solidFill>
                <a:srgbClr val="FFFF00"/>
              </a:solidFill>
              <a:latin typeface="helvetica neue"/>
            </a:endParaRPr>
          </a:p>
          <a:p>
            <a:r>
              <a:rPr lang="ru-RU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-- Что в статье 29 говорится о религиозной пропаганде и агитации?</a:t>
            </a:r>
            <a:endParaRPr lang="ru-RU" dirty="0" smtClean="0">
              <a:solidFill>
                <a:srgbClr val="FFFF00"/>
              </a:solidFill>
              <a:latin typeface="helvetica neue"/>
            </a:endParaRPr>
          </a:p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Статья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</a:rPr>
              <a:t>29: «Не допускаются пропаганда или агитация, возбуждающие социальную, расовую, национальную или </a:t>
            </a:r>
            <a:r>
              <a:rPr lang="ru-RU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религиозную ненависть и вражду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</a:rPr>
              <a:t>. Запрещается пропаганда социального, расового, национального, </a:t>
            </a:r>
            <a:r>
              <a:rPr lang="ru-RU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религиозного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</a:rPr>
              <a:t> или языкового </a:t>
            </a:r>
            <a:r>
              <a:rPr lang="ru-RU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превосходства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</a:rPr>
              <a:t>».</a:t>
            </a:r>
            <a:endParaRPr lang="ru-RU" dirty="0">
              <a:solidFill>
                <a:srgbClr val="FFFF00"/>
              </a:solidFill>
              <a:latin typeface="helvetica neue"/>
            </a:endParaRPr>
          </a:p>
          <a:p>
            <a:r>
              <a:rPr lang="ru-RU" sz="2000" b="1" u="sng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-</a:t>
            </a:r>
            <a:r>
              <a:rPr lang="ru-RU" sz="20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 </a:t>
            </a:r>
            <a:r>
              <a:rPr lang="ru-RU" sz="2000" b="1" i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Какой вывод можно сделать?</a:t>
            </a:r>
            <a:endParaRPr lang="ru-RU" sz="2000" b="1" u="sng" dirty="0">
              <a:solidFill>
                <a:srgbClr val="FFFF00"/>
              </a:solidFill>
              <a:latin typeface="helvetica neue"/>
            </a:endParaRPr>
          </a:p>
          <a:p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</a:rPr>
              <a:t>Наша Конституция запрещает пропаганду религиозного превосходства, а также всякую пропаганду и агитацию, возбуждающую религиозную ненависть и вражду.</a:t>
            </a:r>
            <a:endParaRPr lang="ru-RU" dirty="0">
              <a:solidFill>
                <a:srgbClr val="FFFF00"/>
              </a:solidFill>
              <a:latin typeface="helvetica neue"/>
            </a:endParaRPr>
          </a:p>
          <a:p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Следовательно, религиозный экстремизм носит </a:t>
            </a:r>
            <a:r>
              <a:rPr lang="ru-RU" sz="20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противоправный характер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  <a:endParaRPr lang="ru-RU" sz="2000" b="1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88222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847" y="158261"/>
            <a:ext cx="877472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 startAt="3"/>
            </a:pPr>
            <a:r>
              <a:rPr lang="ru-RU" b="1" i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События в мире показывают, что религиозный экстремизм на современном этапе представляет наибольшую угрозу человечеству.</a:t>
            </a:r>
            <a:endParaRPr lang="ru-RU" dirty="0">
              <a:solidFill>
                <a:srgbClr val="FFFF00"/>
              </a:solidFill>
              <a:latin typeface="helvetica neue"/>
            </a:endParaRPr>
          </a:p>
          <a:p>
            <a:pPr algn="just"/>
            <a:r>
              <a:rPr lang="ru-RU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Работа с текстом</a:t>
            </a:r>
            <a:endParaRPr lang="ru-RU" dirty="0">
              <a:solidFill>
                <a:srgbClr val="FFFF00"/>
              </a:solidFill>
              <a:latin typeface="helvetica neue"/>
            </a:endParaRPr>
          </a:p>
          <a:p>
            <a:pPr algn="just"/>
            <a:r>
              <a:rPr lang="ru-RU" b="1" i="1" u="sng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- </a:t>
            </a:r>
            <a:r>
              <a:rPr lang="ru-RU" b="1" i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Что порождает его? Выделите причины возникновения молодёжного экстремизма.</a:t>
            </a:r>
            <a:endParaRPr lang="ru-RU" b="1" u="sng" dirty="0">
              <a:solidFill>
                <a:srgbClr val="FFFF00"/>
              </a:solidFill>
              <a:latin typeface="helvetica neue"/>
            </a:endParaRPr>
          </a:p>
          <a:p>
            <a:pPr algn="just"/>
            <a:endParaRPr lang="ru-RU" b="1" u="sng" dirty="0">
              <a:solidFill>
                <a:srgbClr val="FFFF00"/>
              </a:solidFill>
              <a:latin typeface="helvetica neue"/>
            </a:endParaRPr>
          </a:p>
          <a:p>
            <a:pPr algn="just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</a:rPr>
              <a:t>Тема молодежного экстремизма является одной из наиболее актуальных в современной социологии. Эта проблема находится в центре внимания исследователей и средств массовой информации, в связи с тем, что экстремизм в молодежной среде стал массовым явлением.</a:t>
            </a:r>
            <a:endParaRPr lang="ru-RU" dirty="0">
              <a:solidFill>
                <a:srgbClr val="FFFF00"/>
              </a:solidFill>
              <a:latin typeface="helvetica neue"/>
            </a:endParaRPr>
          </a:p>
          <a:p>
            <a:pPr algn="just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</a:rPr>
              <a:t>Почему это происходит? Молодежь наиболее восприимчива к пропаганде радикальных идей, готова к акциям прямого действия, на которые не согласятся зрелые люди. «При определении причин роста молодежного экстремизма авторы концентрируют внимание на вопросах международной политики; нерешенности современных социально-экономических проблем; на возрастных, в первую очередь психологических, особенностях молодежи».</a:t>
            </a:r>
            <a:endParaRPr lang="ru-RU" dirty="0">
              <a:solidFill>
                <a:srgbClr val="FFFF00"/>
              </a:solidFill>
              <a:latin typeface="helvetica neue"/>
            </a:endParaRPr>
          </a:p>
          <a:p>
            <a:pPr algn="just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</a:rPr>
              <a:t>Сегодня участие в религиозных организациях становится модным явлением, но при этом у молодежи отсутствуют знания о религии. Многие молодые люди становятся жертвами различных деструктивных течений, потому что не обладают необходимой информацией о религиях. И при отсутствии этой религиозной грамотности у молодежи религия превращается в удобную маскировку неблаговидных целей.</a:t>
            </a:r>
            <a:endParaRPr lang="ru-RU" b="0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43550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637" y="202223"/>
            <a:ext cx="859887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Примерные </a:t>
            </a:r>
            <a:r>
              <a:rPr lang="ru-RU" sz="3200" u="sng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ответы обучающихся:</a:t>
            </a:r>
            <a:endParaRPr lang="ru-RU" sz="3200" dirty="0">
              <a:solidFill>
                <a:srgbClr val="FFFF00"/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молодежь наиболее восприимчива к пропаганде радикальных идей, готова к акциям прямого действия, на которые не согласятся зрелые люди;</a:t>
            </a:r>
            <a:endParaRPr lang="ru-RU" sz="3200" dirty="0">
              <a:solidFill>
                <a:srgbClr val="FFFF00"/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нерешенность современных социально-экономических проблем;</a:t>
            </a:r>
            <a:endParaRPr lang="ru-RU" sz="3200" dirty="0">
              <a:solidFill>
                <a:srgbClr val="FFFF00"/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отсутствие у молодёжи религиозной грамотности;</a:t>
            </a:r>
            <a:endParaRPr lang="ru-RU" sz="3200" dirty="0">
              <a:solidFill>
                <a:srgbClr val="FFFF00"/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психологические внутренние противоречия молодежи, ведущие к нетерпимости и агрессии.</a:t>
            </a:r>
            <a:endParaRPr lang="ru-RU" sz="3200" dirty="0">
              <a:solidFill>
                <a:srgbClr val="FFFF00"/>
              </a:solidFill>
              <a:latin typeface="helvetica neue"/>
            </a:endParaRPr>
          </a:p>
          <a:p>
            <a:r>
              <a:rPr lang="ru-RU" sz="3200" dirty="0">
                <a:solidFill>
                  <a:srgbClr val="333333"/>
                </a:solidFill>
                <a:latin typeface="helvetica neue"/>
              </a:rPr>
              <a:t> </a:t>
            </a:r>
            <a:endParaRPr lang="ru-RU" sz="3200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68793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053" y="140676"/>
            <a:ext cx="884506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 startAt="4"/>
            </a:pPr>
            <a:r>
              <a:rPr lang="ru-RU" sz="2000" b="1" i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Как предупредить и не допустить развитие данной проблемы?</a:t>
            </a:r>
            <a:endParaRPr lang="ru-RU" sz="2000" b="1" dirty="0">
              <a:solidFill>
                <a:srgbClr val="FFFF00"/>
              </a:solidFill>
              <a:latin typeface="helvetica neue"/>
            </a:endParaRPr>
          </a:p>
          <a:p>
            <a:pPr algn="just"/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</a:rPr>
              <a:t>Учащиеся делятся на 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группы (пары)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</a:rPr>
              <a:t>и занимаются поиском путей выхода из проблемы.</a:t>
            </a:r>
            <a:endParaRPr lang="ru-RU" dirty="0">
              <a:solidFill>
                <a:srgbClr val="FFFF00"/>
              </a:solidFill>
              <a:latin typeface="helvetica neue"/>
            </a:endParaRPr>
          </a:p>
          <a:p>
            <a:pPr algn="just"/>
            <a:r>
              <a:rPr lang="ru-RU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1 </a:t>
            </a:r>
            <a:r>
              <a:rPr lang="ru-RU" u="sng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группа (пара) </a:t>
            </a:r>
            <a:r>
              <a:rPr lang="ru-RU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работает с </a:t>
            </a:r>
            <a:r>
              <a:rPr lang="ru-RU" u="sng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текстом: </a:t>
            </a:r>
            <a:r>
              <a:rPr lang="en-US" u="sng" dirty="0">
                <a:solidFill>
                  <a:srgbClr val="FFFF00"/>
                </a:solidFill>
                <a:latin typeface="Times New Roman" panose="02020603050405020304" pitchFamily="18" charset="0"/>
                <a:hlinkClick r:id="rId2"/>
              </a:rPr>
              <a:t>https://</a:t>
            </a:r>
            <a:r>
              <a:rPr lang="en-US" u="sng" dirty="0" smtClean="0">
                <a:solidFill>
                  <a:srgbClr val="FFFF00"/>
                </a:solidFill>
                <a:latin typeface="Times New Roman" panose="02020603050405020304" pitchFamily="18" charset="0"/>
                <a:hlinkClick r:id="rId2"/>
              </a:rPr>
              <a:t>www.csgped.ru/protivodejstvie/ekstremistskaja-dejatelnost/religioznyi-ekstremizm.html</a:t>
            </a:r>
            <a:endParaRPr lang="ru-RU" u="sng" dirty="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(пара) </a:t>
            </a:r>
            <a:r>
              <a:rPr lang="ru-RU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с текстом </a:t>
            </a:r>
            <a:r>
              <a:rPr lang="ru-RU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учебника.</a:t>
            </a:r>
          </a:p>
          <a:p>
            <a:pPr algn="just"/>
            <a:r>
              <a:rPr lang="ru-RU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 (пара) </a:t>
            </a:r>
            <a:r>
              <a:rPr lang="ru-RU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</a:t>
            </a:r>
            <a:r>
              <a:rPr lang="ru-RU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сети Интернет</a:t>
            </a:r>
            <a:r>
              <a:rPr lang="ru-RU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</a:t>
            </a:r>
            <a:r>
              <a:rPr lang="ru-RU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сообщают о результатах поисков</a:t>
            </a:r>
            <a:r>
              <a:rPr lang="ru-RU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ответы</a:t>
            </a:r>
            <a:r>
              <a:rPr lang="ru-RU" b="1" i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молодого поколения целостное представление о мире, политических веяниях, религии и культуре;</a:t>
            </a:r>
          </a:p>
          <a:p>
            <a:pPr algn="just"/>
            <a:r>
              <a:rPr lang="ru-RU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молодых людей быть политически и религиозно грамотными;</a:t>
            </a:r>
          </a:p>
          <a:p>
            <a:pPr algn="just"/>
            <a:r>
              <a:rPr lang="ru-RU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толерантного отношения к представителям разных </a:t>
            </a:r>
            <a:r>
              <a:rPr lang="ru-RU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этнорелигиозных</a:t>
            </a:r>
            <a:r>
              <a:rPr lang="ru-RU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групп;</a:t>
            </a:r>
          </a:p>
          <a:p>
            <a:pPr algn="just"/>
            <a:r>
              <a:rPr lang="ru-RU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должно бороться с такими явлениями, как социальная  нестабильность, недоверие к власти;</a:t>
            </a:r>
          </a:p>
          <a:p>
            <a:pPr algn="just"/>
            <a:r>
              <a:rPr lang="ru-RU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религиозные деятели должны в своих проповедях разъяснять неясные моменты тех или иных мест Писания, предупреждать об опасности деструктивных объединений экстремистского толка;</a:t>
            </a:r>
          </a:p>
          <a:p>
            <a:pPr algn="just"/>
            <a:r>
              <a:rPr lang="ru-RU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закладывать в детях с раннего возраста идеи терпимости и толерантности друг к другу, идеи равенства и справедливости, мира и спокойствия;</a:t>
            </a:r>
          </a:p>
          <a:p>
            <a:pPr algn="just"/>
            <a:r>
              <a:rPr lang="ru-RU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до сознания каждого человека мысль:  какое счастье жить в мире, быть услышанным и уметь слышать других.</a:t>
            </a:r>
          </a:p>
          <a:p>
            <a:pPr algn="just"/>
            <a:endParaRPr lang="ru-RU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u="sng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0" i="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062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261" y="167054"/>
            <a:ext cx="88538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4.Полезность задания в практической жизни</a:t>
            </a:r>
            <a:endParaRPr lang="ru-RU" dirty="0">
              <a:solidFill>
                <a:srgbClr val="FFFF00"/>
              </a:solidFill>
              <a:latin typeface="helvetica neue"/>
            </a:endParaRPr>
          </a:p>
          <a:p>
            <a:pPr algn="just"/>
            <a:endParaRPr lang="ru-RU" b="1" u="sng" dirty="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b="1" u="sng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-</a:t>
            </a:r>
            <a:r>
              <a:rPr lang="ru-RU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 </a:t>
            </a:r>
            <a:r>
              <a:rPr lang="ru-RU" b="1" i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Ребята, как вы считаете, где и как можно использовать те знания, которые вы получили сегодня на уроке?</a:t>
            </a:r>
            <a:endParaRPr lang="ru-RU" b="1" u="sng" dirty="0">
              <a:solidFill>
                <a:srgbClr val="FFFF00"/>
              </a:solidFill>
              <a:latin typeface="helvetica neue"/>
            </a:endParaRPr>
          </a:p>
          <a:p>
            <a:pPr algn="just"/>
            <a:r>
              <a:rPr lang="ru-RU" b="1" u="sng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-</a:t>
            </a:r>
            <a:r>
              <a:rPr lang="ru-RU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 </a:t>
            </a:r>
            <a:r>
              <a:rPr lang="ru-RU" b="1" i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Почему это необходимо в наши дни?</a:t>
            </a:r>
            <a:endParaRPr lang="ru-RU" b="1" u="sng" dirty="0">
              <a:solidFill>
                <a:srgbClr val="FFFF00"/>
              </a:solidFill>
              <a:latin typeface="helvetica neue"/>
            </a:endParaRPr>
          </a:p>
          <a:p>
            <a:pPr algn="just"/>
            <a:endParaRPr lang="ru-RU" b="1" u="sng" dirty="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b="1" u="sng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Видео </a:t>
            </a:r>
            <a:r>
              <a:rPr lang="ru-RU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о необходимости сохранения межрелигиозного мира в современной многоконфессиональной </a:t>
            </a:r>
            <a:r>
              <a:rPr lang="ru-RU" b="1" u="sng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России: </a:t>
            </a:r>
            <a:r>
              <a:rPr lang="en-US" b="1" u="sng" dirty="0">
                <a:solidFill>
                  <a:srgbClr val="FFFF00"/>
                </a:solidFill>
                <a:latin typeface="Times New Roman" panose="02020603050405020304" pitchFamily="18" charset="0"/>
                <a:hlinkClick r:id="rId2"/>
              </a:rPr>
              <a:t>https://</a:t>
            </a:r>
            <a:r>
              <a:rPr lang="en-US" b="1" u="sng" dirty="0" smtClean="0">
                <a:solidFill>
                  <a:srgbClr val="FFFF00"/>
                </a:solidFill>
                <a:latin typeface="Times New Roman" panose="02020603050405020304" pitchFamily="18" charset="0"/>
                <a:hlinkClick r:id="rId2"/>
              </a:rPr>
              <a:t>www.youtube.com/watch?v=spxkeIFvBhI</a:t>
            </a:r>
            <a:endParaRPr lang="ru-RU" b="1" u="sng" dirty="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just"/>
            <a:endParaRPr lang="ru-RU" b="0" i="0" dirty="0">
              <a:solidFill>
                <a:srgbClr val="FFFF00"/>
              </a:solidFill>
              <a:effectLst/>
              <a:latin typeface="helvetica neue"/>
            </a:endParaRPr>
          </a:p>
        </p:txBody>
      </p:sp>
      <p:pic>
        <p:nvPicPr>
          <p:cNvPr id="3074" name="Picture 2" descr="scale_1200.web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15" y="2523490"/>
            <a:ext cx="6942820" cy="369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164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507" y="167054"/>
            <a:ext cx="888902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Преимущества практико-ориентированных заданий в том, что они обращаются либо к опыту обучающегося, либо к его определённым знаниям, побуждая его высказывать свою точку зрения, вырабатывать свою позицию, критически мыслить.</a:t>
            </a:r>
            <a:endParaRPr lang="ru-RU" sz="44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24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228600"/>
            <a:ext cx="8724900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сайтов с заданиями   направленные на развитие глобальных компетенций :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sch25nvr.ru/docs/2022_02_07/zadaniya-globalnyie-komp.pdf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infourok.ru/zadaniya-po-globalnoj-kompetencii-6343748.html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nsportal.ru/shkola/obshchepedagogicheskie-tekhnologii/library/2022/12/06/razrabotka-proverochnogo-zadaniya-po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http://skiv.instrao.ru/bank-zadaniy/globalnye-kompetentsii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multiurok.ru/files/master-klass-formirovanie-globalnykh-kompetentsii.html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school1.minobr63.ru/wp-content/uploads/2019/12/2019_129.pdf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konakovo-sosh2.tver.eduru.ru/media/2021/08/20/1304059623/GK_9_2020_zadaniya.pdf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23" y="65942"/>
            <a:ext cx="8976946" cy="622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4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900" y="360485"/>
            <a:ext cx="480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FF00"/>
                </a:solidFill>
              </a:rPr>
              <a:t>«В 21 веке безграмотным считается уже не тот, кто не умеет читать и писать, а тот, кто не умеет учиться, доучиваться и переучиваться».</a:t>
            </a:r>
            <a:endParaRPr lang="ru-RU" sz="4000" dirty="0" smtClean="0">
              <a:solidFill>
                <a:srgbClr val="FFFF00"/>
              </a:solidFill>
            </a:endParaRPr>
          </a:p>
          <a:p>
            <a:r>
              <a:rPr lang="ru-RU" sz="4000" dirty="0" smtClean="0">
                <a:solidFill>
                  <a:srgbClr val="FFFF00"/>
                </a:solidFill>
              </a:rPr>
              <a:t>Элвин Тоффлер.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i.web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177" y="360485"/>
            <a:ext cx="3449623" cy="506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2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845" y="96716"/>
            <a:ext cx="883626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dirty="0">
                <a:solidFill>
                  <a:srgbClr val="FFFF00"/>
                </a:solidFill>
                <a:latin typeface="Times New Roman" panose="02020603050405020304" pitchFamily="18" charset="0"/>
              </a:rPr>
              <a:t>В связи с этим хочу привести один пример</a:t>
            </a:r>
            <a:r>
              <a:rPr lang="ru-RU" sz="3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ru-RU" sz="3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ru-RU" sz="3400" dirty="0">
                <a:solidFill>
                  <a:srgbClr val="FFFF00"/>
                </a:solidFill>
                <a:latin typeface="Times New Roman" panose="02020603050405020304" pitchFamily="18" charset="0"/>
              </a:rPr>
              <a:t>в первой половине 19 </a:t>
            </a:r>
            <a:r>
              <a:rPr lang="ru-RU" sz="3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века среднестатистическому </a:t>
            </a:r>
            <a:r>
              <a:rPr lang="ru-RU" sz="3400" dirty="0">
                <a:solidFill>
                  <a:srgbClr val="FFFF00"/>
                </a:solidFill>
                <a:latin typeface="Times New Roman" panose="02020603050405020304" pitchFamily="18" charset="0"/>
              </a:rPr>
              <a:t>инженеру знаний, полученных во время учебы </a:t>
            </a:r>
            <a:r>
              <a:rPr lang="ru-RU" sz="3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в университете</a:t>
            </a:r>
            <a:r>
              <a:rPr lang="ru-RU" sz="3400" dirty="0">
                <a:solidFill>
                  <a:srgbClr val="FFFF00"/>
                </a:solidFill>
                <a:latin typeface="Times New Roman" panose="02020603050405020304" pitchFamily="18" charset="0"/>
              </a:rPr>
              <a:t>, хватало на протяжении всей его карьеры. Сейчас же даже простые рабочие, работающие, скажем в автомобильной </a:t>
            </a:r>
            <a:r>
              <a:rPr lang="ru-RU" sz="3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промышленности, </a:t>
            </a:r>
            <a:r>
              <a:rPr lang="ru-RU" sz="3400" dirty="0">
                <a:solidFill>
                  <a:srgbClr val="FFFF00"/>
                </a:solidFill>
                <a:latin typeface="Times New Roman" panose="02020603050405020304" pitchFamily="18" charset="0"/>
              </a:rPr>
              <a:t>вынуждены учиться, и не по одному месяцу каждый год. Что уж тогда говорить </a:t>
            </a:r>
            <a:r>
              <a:rPr lang="ru-RU" sz="3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про педагогов</a:t>
            </a:r>
            <a:r>
              <a:rPr lang="ru-RU" sz="3400" dirty="0">
                <a:solidFill>
                  <a:srgbClr val="FFFF00"/>
                </a:solidFill>
                <a:latin typeface="Times New Roman" panose="02020603050405020304" pitchFamily="18" charset="0"/>
              </a:rPr>
              <a:t>,  врачей, </a:t>
            </a:r>
            <a:r>
              <a:rPr lang="ru-RU" sz="34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ученых</a:t>
            </a:r>
            <a:r>
              <a:rPr lang="ru-RU" sz="3400" dirty="0">
                <a:solidFill>
                  <a:srgbClr val="FFFF00"/>
                </a:solidFill>
                <a:latin typeface="Times New Roman" panose="02020603050405020304" pitchFamily="18" charset="0"/>
              </a:rPr>
              <a:t>, ведь информация растёт как снежный ком.</a:t>
            </a:r>
            <a:endParaRPr lang="ru-RU" sz="3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9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808" y="167053"/>
            <a:ext cx="6066692" cy="6753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04139">
              <a:lnSpc>
                <a:spcPct val="100000"/>
              </a:lnSpc>
              <a:spcBef>
                <a:spcPts val="105"/>
              </a:spcBef>
              <a:buNone/>
            </a:pPr>
            <a:r>
              <a:rPr lang="ru-RU" sz="2400" b="1" spc="-2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Глобальная </a:t>
            </a:r>
            <a:r>
              <a:rPr lang="ru-RU" sz="2400" b="1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компетентность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b="1" spc="-1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  </a:t>
            </a:r>
            <a:r>
              <a:rPr lang="ru-RU" sz="2400" b="1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многогранная </a:t>
            </a:r>
            <a:r>
              <a:rPr lang="ru-RU" sz="2400" b="1" spc="-2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протяжении 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всей жизни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700" marR="104139">
              <a:lnSpc>
                <a:spcPct val="100000"/>
              </a:lnSpc>
              <a:spcBef>
                <a:spcPts val="105"/>
              </a:spcBef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2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Глобально</a:t>
            </a:r>
            <a:r>
              <a:rPr lang="ru-RU" sz="2400" b="1" spc="-5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компетентная </a:t>
            </a:r>
            <a:r>
              <a:rPr lang="ru-RU" sz="2400" b="1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личность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способна </a:t>
            </a:r>
            <a:r>
              <a:rPr lang="ru-RU" sz="2400" b="1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изучать местные,  </a:t>
            </a:r>
            <a:r>
              <a:rPr lang="ru-RU" sz="2400" b="1" spc="-1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глобальные </a:t>
            </a:r>
            <a:r>
              <a:rPr lang="ru-RU" sz="2400" b="1" spc="-1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spc="-1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вопросы  </a:t>
            </a:r>
            <a:r>
              <a:rPr lang="ru-RU" sz="2400" b="1" spc="-2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межкультурного </a:t>
            </a:r>
            <a:r>
              <a:rPr lang="ru-RU" sz="2400" b="1" spc="-1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взаимодействия,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понимать и  </a:t>
            </a:r>
            <a:r>
              <a:rPr lang="ru-RU" sz="2400" b="1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оценивать </a:t>
            </a:r>
            <a:r>
              <a:rPr lang="ru-RU" sz="2400" b="1" spc="-1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различные точки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зрения и  </a:t>
            </a:r>
            <a:r>
              <a:rPr lang="ru-RU" sz="2400" b="1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мировоззрения,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успешно и </a:t>
            </a:r>
            <a:r>
              <a:rPr lang="ru-RU" sz="2400" b="1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уважительно  взаимодействовать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другими,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spc="-7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действовать </a:t>
            </a:r>
            <a:r>
              <a:rPr lang="ru-RU" sz="2400" b="1" spc="-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ответственно для обеспечения  </a:t>
            </a:r>
            <a:r>
              <a:rPr lang="ru-RU" sz="2400" b="1" spc="-1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устойчивого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развития и </a:t>
            </a:r>
            <a:r>
              <a:rPr lang="ru-RU" sz="2400" b="1" spc="-1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коллективного  </a:t>
            </a:r>
            <a:r>
              <a:rPr lang="ru-RU" sz="2400" b="1" spc="-1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благополучия</a:t>
            </a:r>
            <a:r>
              <a:rPr lang="ru-RU" sz="2400" b="1" spc="-15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700" marR="240029">
              <a:lnSpc>
                <a:spcPct val="100000"/>
              </a:lnSpc>
              <a:buNone/>
            </a:pPr>
            <a:r>
              <a:rPr lang="en-US" sz="2400" b="1" spc="-15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(PISA 2018 Assessment and Analytical  Framework)</a:t>
            </a:r>
          </a:p>
          <a:p>
            <a:pPr marL="12700" marR="240029">
              <a:lnSpc>
                <a:spcPct val="100000"/>
              </a:lnSpc>
              <a:buNone/>
            </a:pPr>
            <a:endParaRPr lang="ru-RU" b="1" spc="-15" dirty="0">
              <a:latin typeface="Times New Roman" pitchFamily="18" charset="0"/>
              <a:cs typeface="Times New Roman" pitchFamily="18" charset="0"/>
            </a:endParaRPr>
          </a:p>
          <a:p>
            <a:pPr marL="12700" marR="240029">
              <a:lnSpc>
                <a:spcPct val="100000"/>
              </a:lnSpc>
              <a:buNone/>
            </a:pPr>
            <a:endParaRPr lang="ru-RU" b="1" spc="-15" dirty="0"/>
          </a:p>
          <a:p>
            <a:pPr marL="12700" marR="240029">
              <a:lnSpc>
                <a:spcPct val="100000"/>
              </a:lnSpc>
              <a:buNone/>
            </a:pPr>
            <a:endParaRPr lang="ru-RU" b="1" spc="-15" dirty="0"/>
          </a:p>
          <a:p>
            <a:pPr marL="12700" marR="240029">
              <a:lnSpc>
                <a:spcPct val="100000"/>
              </a:lnSpc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28" y="167053"/>
            <a:ext cx="3225742" cy="198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38" y="140678"/>
            <a:ext cx="5952394" cy="6075484"/>
          </a:xfrm>
        </p:spPr>
        <p:txBody>
          <a:bodyPr>
            <a:noAutofit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ru-RU" sz="2400" b="1" u="sng" dirty="0" smtClean="0">
                <a:solidFill>
                  <a:srgbClr val="FFFF00"/>
                </a:solidFill>
                <a:latin typeface="+mn-lt"/>
              </a:rPr>
              <a:t>Актуальность данной темы </a:t>
            </a:r>
            <a:r>
              <a:rPr lang="ru-RU" sz="2400" b="1" dirty="0" smtClean="0">
                <a:solidFill>
                  <a:srgbClr val="FFFF00"/>
                </a:solidFill>
                <a:latin typeface="+mn-lt"/>
              </a:rPr>
              <a:t>обусловлена тем, что </a:t>
            </a:r>
            <a:r>
              <a:rPr lang="ru-RU" sz="2400" b="1" dirty="0" smtClean="0">
                <a:solidFill>
                  <a:srgbClr val="FFFF00"/>
                </a:solidFill>
                <a:latin typeface="Calibri"/>
                <a:cs typeface="+mn-cs"/>
              </a:rPr>
              <a:t>э</a:t>
            </a:r>
            <a:r>
              <a:rPr lang="ru-RU" sz="2400" b="1" dirty="0" smtClean="0">
                <a:solidFill>
                  <a:srgbClr val="FFFF00"/>
                </a:solidFill>
                <a:latin typeface="Calibri"/>
                <a:ea typeface="Times New Roman" panose="02020603050405020304" pitchFamily="18" charset="0"/>
                <a:cs typeface="+mn-cs"/>
              </a:rPr>
              <a:t>поха </a:t>
            </a:r>
            <a:r>
              <a:rPr lang="ru-RU" sz="2400" b="1" dirty="0">
                <a:solidFill>
                  <a:srgbClr val="FFFF00"/>
                </a:solidFill>
                <a:latin typeface="Calibri"/>
                <a:ea typeface="Times New Roman" panose="02020603050405020304" pitchFamily="18" charset="0"/>
                <a:cs typeface="+mn-cs"/>
              </a:rPr>
              <a:t>глобализации, автоматизации, цифровизации и экологизации, наступившая для большинства людей субъективно неожиданно, потребовала проявления новых качеств личности, обеспечивающих успешную социализацию в стремительно меняющихся условиях научного прогресса, что и определило изменение запроса государства к образовательной системе в сфере ожидаемых образовательных результатов обучающихся.</a:t>
            </a:r>
            <a:r>
              <a:rPr lang="ru-RU" sz="2400" b="1" dirty="0">
                <a:solidFill>
                  <a:srgbClr val="FFFF00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FFFF00"/>
                </a:solidFill>
                <a:latin typeface="Calibri"/>
                <a:ea typeface="+mn-ea"/>
                <a:cs typeface="+mn-cs"/>
              </a:rPr>
            </a:b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732" y="430825"/>
            <a:ext cx="2828095" cy="24882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732" y="3227871"/>
            <a:ext cx="2848707" cy="2848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2956" y="204717"/>
            <a:ext cx="60047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FFFF00"/>
                </a:solidFill>
              </a:rPr>
              <a:t>Глобально компетентный человек </a:t>
            </a:r>
            <a:r>
              <a:rPr lang="ru-RU" sz="2800" b="1" dirty="0">
                <a:solidFill>
                  <a:srgbClr val="FFFF00"/>
                </a:solidFill>
              </a:rPr>
              <a:t>содействует улучшению условий жизни в своем сообществе, в построении более справедливого, </a:t>
            </a:r>
            <a:r>
              <a:rPr lang="ru-RU" sz="2800" b="1" dirty="0" smtClean="0">
                <a:solidFill>
                  <a:srgbClr val="FFFF00"/>
                </a:solidFill>
              </a:rPr>
              <a:t>мирного и </a:t>
            </a:r>
            <a:r>
              <a:rPr lang="ru-RU" sz="2800" b="1" dirty="0">
                <a:solidFill>
                  <a:srgbClr val="FFFF00"/>
                </a:solidFill>
              </a:rPr>
              <a:t>экологически устойчивого мира.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Этот </a:t>
            </a:r>
            <a:r>
              <a:rPr lang="ru-RU" sz="2800" b="1" dirty="0">
                <a:solidFill>
                  <a:srgbClr val="FFFF00"/>
                </a:solidFill>
              </a:rPr>
              <a:t>аспект отражает роль молодых людей как активных и ответственных членов общества и связан с их готовностью реагировать на ту или иную местную, глобальную или межкультурную проблему или ситуацию.</a:t>
            </a:r>
            <a:endParaRPr lang="ru-RU" sz="2800" b="1" u="sng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65" y="123092"/>
            <a:ext cx="3066758" cy="191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84" y="342900"/>
            <a:ext cx="8782037" cy="583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94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885" y="96714"/>
            <a:ext cx="894177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FFFF00"/>
                </a:solidFill>
              </a:rPr>
              <a:t>В отличие от традиционного образования, ориентированного на усвоение знаний, </a:t>
            </a:r>
            <a:r>
              <a:rPr lang="ru-RU" sz="2600" b="1" u="sng" dirty="0">
                <a:solidFill>
                  <a:srgbClr val="FFFF00"/>
                </a:solidFill>
              </a:rPr>
              <a:t>практико-ориентированное образование направлено на приобретение кроме знаний, умений, навыков - опыта практической деятельности</a:t>
            </a:r>
            <a:r>
              <a:rPr lang="ru-RU" sz="2600" b="1" u="sng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2600" dirty="0" smtClean="0">
                <a:solidFill>
                  <a:srgbClr val="FFFF00"/>
                </a:solidFill>
              </a:rPr>
              <a:t>В </a:t>
            </a:r>
            <a:r>
              <a:rPr lang="ru-RU" sz="2600" dirty="0">
                <a:solidFill>
                  <a:srgbClr val="FFFF00"/>
                </a:solidFill>
              </a:rPr>
              <a:t>системе общего образования под опытом деятельности подразумевается в большей степени опыт учебно-познавательной деятельности. </a:t>
            </a:r>
            <a:r>
              <a:rPr lang="ru-RU" sz="2600" dirty="0">
                <a:solidFill>
                  <a:srgbClr val="FFFF00"/>
                </a:solidFill>
              </a:rPr>
              <a:t> </a:t>
            </a:r>
            <a:r>
              <a:rPr lang="ru-RU" sz="2600" dirty="0" smtClean="0">
                <a:solidFill>
                  <a:srgbClr val="FFFF00"/>
                </a:solidFill>
              </a:rPr>
              <a:t>А </a:t>
            </a:r>
            <a:r>
              <a:rPr lang="ru-RU" sz="2600" dirty="0">
                <a:solidFill>
                  <a:srgbClr val="FFFF00"/>
                </a:solidFill>
              </a:rPr>
              <a:t>само приобретение опыта осуществляется в рамках традиционной дидактической триады </a:t>
            </a:r>
            <a:r>
              <a:rPr lang="ru-RU" sz="2600" b="1" u="sng" dirty="0" smtClean="0">
                <a:solidFill>
                  <a:srgbClr val="FFFF00"/>
                </a:solidFill>
              </a:rPr>
              <a:t>ЗНАНИЯ </a:t>
            </a:r>
            <a:r>
              <a:rPr lang="ru-RU" sz="2600" b="1" u="sng" dirty="0">
                <a:solidFill>
                  <a:srgbClr val="FFFF00"/>
                </a:solidFill>
              </a:rPr>
              <a:t>– УМЕНИЯ – </a:t>
            </a:r>
            <a:r>
              <a:rPr lang="ru-RU" sz="2600" b="1" u="sng" dirty="0" smtClean="0">
                <a:solidFill>
                  <a:srgbClr val="FFFF00"/>
                </a:solidFill>
              </a:rPr>
              <a:t>НАВЫКИ</a:t>
            </a:r>
            <a:r>
              <a:rPr lang="ru-RU" sz="2600" b="1" dirty="0">
                <a:solidFill>
                  <a:srgbClr val="FFFF00"/>
                </a:solidFill>
              </a:rPr>
              <a:t> </a:t>
            </a:r>
            <a:endParaRPr lang="ru-RU" sz="2600" b="1" dirty="0" smtClean="0">
              <a:solidFill>
                <a:srgbClr val="FFFF00"/>
              </a:solidFill>
            </a:endParaRPr>
          </a:p>
          <a:p>
            <a:r>
              <a:rPr lang="ru-RU" sz="2600" b="1" dirty="0" smtClean="0">
                <a:solidFill>
                  <a:srgbClr val="FFFF00"/>
                </a:solidFill>
              </a:rPr>
              <a:t> </a:t>
            </a:r>
            <a:r>
              <a:rPr lang="ru-RU" sz="2600" dirty="0" smtClean="0">
                <a:solidFill>
                  <a:srgbClr val="FFFF00"/>
                </a:solidFill>
              </a:rPr>
              <a:t>путем </a:t>
            </a:r>
            <a:r>
              <a:rPr lang="ru-RU" sz="2600" dirty="0">
                <a:solidFill>
                  <a:srgbClr val="FFFF00"/>
                </a:solidFill>
              </a:rPr>
              <a:t>формирования у обучающихся практических умений и навыков. </a:t>
            </a:r>
            <a:endParaRPr lang="ru-RU" sz="2600" dirty="0" smtClean="0">
              <a:solidFill>
                <a:srgbClr val="FFFF00"/>
              </a:solidFill>
            </a:endParaRPr>
          </a:p>
          <a:p>
            <a:r>
              <a:rPr lang="ru-RU" sz="2600" dirty="0" smtClean="0">
                <a:solidFill>
                  <a:srgbClr val="FFFF00"/>
                </a:solidFill>
              </a:rPr>
              <a:t>При </a:t>
            </a:r>
            <a:r>
              <a:rPr lang="ru-RU" sz="2600" dirty="0">
                <a:solidFill>
                  <a:srgbClr val="FFFF00"/>
                </a:solidFill>
              </a:rPr>
              <a:t>деятельностно-компетентностном подходе традиционная триада дополняется новой дидактической единицей</a:t>
            </a:r>
            <a:r>
              <a:rPr lang="ru-RU" sz="2600" b="1" dirty="0">
                <a:solidFill>
                  <a:srgbClr val="FFFF00"/>
                </a:solidFill>
              </a:rPr>
              <a:t>: </a:t>
            </a:r>
            <a:endParaRPr lang="ru-RU" sz="2600" b="1" dirty="0" smtClean="0">
              <a:solidFill>
                <a:srgbClr val="FFFF00"/>
              </a:solidFill>
            </a:endParaRPr>
          </a:p>
          <a:p>
            <a:r>
              <a:rPr lang="ru-RU" sz="2600" b="1" u="sng" dirty="0" smtClean="0">
                <a:solidFill>
                  <a:srgbClr val="FFFF00"/>
                </a:solidFill>
              </a:rPr>
              <a:t>ЗНАНИЯ </a:t>
            </a:r>
            <a:r>
              <a:rPr lang="ru-RU" sz="2600" b="1" u="sng" dirty="0">
                <a:solidFill>
                  <a:srgbClr val="FFFF00"/>
                </a:solidFill>
              </a:rPr>
              <a:t>— УМЕНИЯ — НАВЫКИ — ОПЫТ ДЕЯТЕЛЬНОСТИ </a:t>
            </a:r>
            <a:r>
              <a:rPr lang="ru-RU" sz="26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5120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1568</Words>
  <Application>Microsoft Office PowerPoint</Application>
  <PresentationFormat>Экран (4:3)</PresentationFormat>
  <Paragraphs>152</Paragraphs>
  <Slides>28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helvetica neue</vt:lpstr>
      <vt:lpstr>Roboto</vt:lpstr>
      <vt:lpstr>Times New Roman</vt:lpstr>
      <vt:lpstr>Тема Office</vt:lpstr>
      <vt:lpstr>               Муниципальное  автономное общеобразовательное учреждение   «Ванзетурская средняя общеобразовательная школа»  ФОРМИРОВАНИЕ ГЛОБАЛЬНЫХ КОМПЕТЕНЦИЙ  КАК ОДНОГО ИЗ НАПРАВЛЕНИЙ ФУНКЦИОНАЛЬНОЙ ГРАМОТНОСТИ ОБУЧАЮЩИХСЯ НА УРОКАХ ОБЩЕСТВОЗНАНИЯ    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Актуальность данной темы обусловлена тем, что эпоха глобализации, автоматизации, цифровизации и экологизации, наступившая для большинства людей субъективно неожиданно, потребовала проявления новых качеств личности, обеспечивающих успешную социализацию в стремительно меняющихся условиях научного прогресса, что и определило изменение запроса государства к образовательной системе в сфере ожидаемых образовательных результатов обучающихся.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 Windows</cp:lastModifiedBy>
  <cp:revision>123</cp:revision>
  <dcterms:created xsi:type="dcterms:W3CDTF">2014-11-21T11:00:06Z</dcterms:created>
  <dcterms:modified xsi:type="dcterms:W3CDTF">2023-03-27T18:52:22Z</dcterms:modified>
</cp:coreProperties>
</file>