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0" r:id="rId2"/>
    <p:sldId id="274" r:id="rId3"/>
    <p:sldId id="288" r:id="rId4"/>
    <p:sldId id="293" r:id="rId5"/>
    <p:sldId id="287" r:id="rId6"/>
    <p:sldId id="289" r:id="rId7"/>
    <p:sldId id="292" r:id="rId8"/>
    <p:sldId id="290" r:id="rId9"/>
    <p:sldId id="291" r:id="rId10"/>
    <p:sldId id="257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425" autoAdjust="0"/>
    <p:restoredTop sz="94660"/>
  </p:normalViewPr>
  <p:slideViewPr>
    <p:cSldViewPr>
      <p:cViewPr varScale="1">
        <p:scale>
          <a:sx n="109" d="100"/>
          <a:sy n="109" d="100"/>
        </p:scale>
        <p:origin x="1860" y="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E550B6-57CF-44CF-90D6-9F39CA259382}" type="datetimeFigureOut">
              <a:rPr lang="ru-RU" smtClean="0"/>
              <a:pPr/>
              <a:t>16.11.2022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E26ED6-9F62-490F-A95E-69DAD329DFA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964626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E550B6-57CF-44CF-90D6-9F39CA259382}" type="datetimeFigureOut">
              <a:rPr lang="ru-RU" smtClean="0"/>
              <a:pPr/>
              <a:t>16.11.2022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E26ED6-9F62-490F-A95E-69DAD329DFA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096953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E550B6-57CF-44CF-90D6-9F39CA259382}" type="datetimeFigureOut">
              <a:rPr lang="ru-RU" smtClean="0"/>
              <a:pPr/>
              <a:t>16.11.2022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E26ED6-9F62-490F-A95E-69DAD329DFA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714420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E550B6-57CF-44CF-90D6-9F39CA259382}" type="datetimeFigureOut">
              <a:rPr lang="ru-RU" smtClean="0"/>
              <a:pPr/>
              <a:t>16.11.2022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E26ED6-9F62-490F-A95E-69DAD329DFA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686686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E550B6-57CF-44CF-90D6-9F39CA259382}" type="datetimeFigureOut">
              <a:rPr lang="ru-RU" smtClean="0"/>
              <a:pPr/>
              <a:t>16.11.2022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E26ED6-9F62-490F-A95E-69DAD329DFA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479388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E550B6-57CF-44CF-90D6-9F39CA259382}" type="datetimeFigureOut">
              <a:rPr lang="ru-RU" smtClean="0"/>
              <a:pPr/>
              <a:t>16.11.2022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E26ED6-9F62-490F-A95E-69DAD329DFA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322653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E550B6-57CF-44CF-90D6-9F39CA259382}" type="datetimeFigureOut">
              <a:rPr lang="ru-RU" smtClean="0"/>
              <a:pPr/>
              <a:t>16.11.2022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E26ED6-9F62-490F-A95E-69DAD329DFA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370408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E550B6-57CF-44CF-90D6-9F39CA259382}" type="datetimeFigureOut">
              <a:rPr lang="ru-RU" smtClean="0"/>
              <a:pPr/>
              <a:t>16.11.2022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E26ED6-9F62-490F-A95E-69DAD329DFA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334184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E550B6-57CF-44CF-90D6-9F39CA259382}" type="datetimeFigureOut">
              <a:rPr lang="ru-RU" smtClean="0"/>
              <a:pPr/>
              <a:t>16.11.2022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E26ED6-9F62-490F-A95E-69DAD329DFA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923129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E550B6-57CF-44CF-90D6-9F39CA259382}" type="datetimeFigureOut">
              <a:rPr lang="ru-RU" smtClean="0"/>
              <a:pPr/>
              <a:t>16.11.2022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E26ED6-9F62-490F-A95E-69DAD329DFA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342066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E550B6-57CF-44CF-90D6-9F39CA259382}" type="datetimeFigureOut">
              <a:rPr lang="ru-RU" smtClean="0"/>
              <a:pPr/>
              <a:t>16.11.2022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E26ED6-9F62-490F-A95E-69DAD329DFA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911226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E550B6-57CF-44CF-90D6-9F39CA259382}" type="datetimeFigureOut">
              <a:rPr lang="ru-RU" smtClean="0"/>
              <a:pPr/>
              <a:t>16.11.2022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E26ED6-9F62-490F-A95E-69DAD329DFA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233819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Админ\Desktop\45512298 - копия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145"/>
            <a:ext cx="9141143" cy="68601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934167" y="2893317"/>
            <a:ext cx="72728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2800" b="1" dirty="0">
              <a:solidFill>
                <a:srgbClr val="C0000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129118" y="4796871"/>
            <a:ext cx="660648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400" b="1" dirty="0">
                <a:solidFill>
                  <a:prstClr val="black"/>
                </a:solidFill>
                <a:latin typeface="Calibri"/>
              </a:rPr>
              <a:t>п</a:t>
            </a: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. </a:t>
            </a:r>
            <a:r>
              <a:rPr kumimoji="0" lang="ru-RU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Ванзетур</a:t>
            </a: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2022</a:t>
            </a:r>
            <a:endParaRPr kumimoji="0" lang="ru-RU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400" b="1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267331" y="3154927"/>
            <a:ext cx="660648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Открытый урок по информатике 8 класс.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400" b="1" dirty="0" smtClean="0">
                <a:solidFill>
                  <a:prstClr val="black"/>
                </a:solidFill>
                <a:latin typeface="Calibri"/>
              </a:rPr>
              <a:t>Подготовила и провела – Горожанина З.А.</a:t>
            </a:r>
            <a:endParaRPr kumimoji="0" lang="ru-RU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400" b="1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124000" y="701080"/>
            <a:ext cx="660648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Перевод чисел из одной системы</a:t>
            </a:r>
            <a:r>
              <a:rPr kumimoji="0" lang="ru-RU" sz="2400" b="1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счисления в другую</a:t>
            </a:r>
            <a:endParaRPr kumimoji="0" lang="ru-RU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400" b="1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784026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Админ\Desktop\45512298 - копия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145"/>
            <a:ext cx="9141143" cy="68601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75656" y="4293096"/>
            <a:ext cx="2882263" cy="1729358"/>
          </a:xfrm>
          <a:prstGeom prst="rect">
            <a:avLst/>
          </a:prstGeom>
        </p:spPr>
      </p:pic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5830326"/>
              </p:ext>
            </p:extLst>
          </p:nvPr>
        </p:nvGraphicFramePr>
        <p:xfrm>
          <a:off x="1547664" y="1016446"/>
          <a:ext cx="6264696" cy="270058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132348">
                  <a:extLst>
                    <a:ext uri="{9D8B030D-6E8A-4147-A177-3AD203B41FA5}">
                      <a16:colId xmlns:a16="http://schemas.microsoft.com/office/drawing/2014/main" val="3059621537"/>
                    </a:ext>
                  </a:extLst>
                </a:gridCol>
                <a:gridCol w="3132348">
                  <a:extLst>
                    <a:ext uri="{9D8B030D-6E8A-4147-A177-3AD203B41FA5}">
                      <a16:colId xmlns:a16="http://schemas.microsoft.com/office/drawing/2014/main" val="292406467"/>
                    </a:ext>
                  </a:extLst>
                </a:gridCol>
              </a:tblGrid>
              <a:tr h="543763">
                <a:tc rowSpan="5"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1100">
                        <a:effectLst/>
                      </a:endParaRPr>
                    </a:p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1100">
                        <a:effectLst/>
                      </a:endParaRPr>
                    </a:p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Сегодня на уроке Я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узнал…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176270206"/>
                  </a:ext>
                </a:extLst>
              </a:tr>
              <a:tr h="53920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открыл для себя…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256541040"/>
                  </a:ext>
                </a:extLst>
              </a:tr>
              <a:tr h="53920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научился…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18031935"/>
                  </a:ext>
                </a:extLst>
              </a:tr>
              <a:tr h="53920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смог…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093799830"/>
                  </a:ext>
                </a:extLst>
              </a:tr>
              <a:tr h="53920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могу похвалить…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07305482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849202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97" y="-297"/>
            <a:ext cx="9144793" cy="6858594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971600" y="548680"/>
            <a:ext cx="6606480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400" b="1" dirty="0" smtClean="0"/>
          </a:p>
          <a:p>
            <a:r>
              <a:rPr lang="ru-RU" sz="2400" b="1" dirty="0" smtClean="0"/>
              <a:t>Мы </a:t>
            </a:r>
            <a:r>
              <a:rPr lang="ru-RU" sz="2400" b="1" dirty="0"/>
              <a:t>столько </a:t>
            </a:r>
            <a:r>
              <a:rPr lang="ru-RU" sz="2400" b="1" dirty="0" smtClean="0"/>
              <a:t>можем, </a:t>
            </a:r>
            <a:r>
              <a:rPr lang="ru-RU" sz="2400" b="1" dirty="0"/>
              <a:t>сколько знаем” (Ф. Бэкон)</a:t>
            </a:r>
          </a:p>
          <a:p>
            <a:endParaRPr lang="ru-RU" sz="2400" b="1" dirty="0" smtClean="0"/>
          </a:p>
          <a:p>
            <a:r>
              <a:rPr lang="ru-RU" sz="2400" b="1" dirty="0" smtClean="0"/>
              <a:t>“</a:t>
            </a:r>
            <a:r>
              <a:rPr lang="ru-RU" sz="2400" b="1" dirty="0"/>
              <a:t>Скорость нужна, а </a:t>
            </a:r>
            <a:r>
              <a:rPr lang="ru-RU" sz="2400" b="1" dirty="0" err="1"/>
              <a:t>поспешка</a:t>
            </a:r>
            <a:r>
              <a:rPr lang="ru-RU" sz="2400" b="1" dirty="0"/>
              <a:t> вредна” (русская народная пословица)</a:t>
            </a:r>
          </a:p>
          <a:p>
            <a:endParaRPr lang="ru-RU" sz="2400" b="1" dirty="0" smtClean="0"/>
          </a:p>
          <a:p>
            <a:r>
              <a:rPr lang="ru-RU" sz="2400" b="1" dirty="0" smtClean="0"/>
              <a:t>“</a:t>
            </a:r>
            <a:r>
              <a:rPr lang="ru-RU" sz="2400" b="1" dirty="0"/>
              <a:t>Каждый воин должен понимать свой маневр” (А.В. Суворов)</a:t>
            </a:r>
          </a:p>
          <a:p>
            <a:endParaRPr lang="ru-RU" sz="2400" b="1" dirty="0" smtClean="0"/>
          </a:p>
          <a:p>
            <a:r>
              <a:rPr lang="ru-RU" sz="2400" b="1" dirty="0" smtClean="0"/>
              <a:t>“</a:t>
            </a:r>
            <a:r>
              <a:rPr lang="ru-RU" sz="2400" b="1" dirty="0"/>
              <a:t>Мало знать, надо и применять. Мало хотеть, надо и делать” (И. Гёте)</a:t>
            </a:r>
          </a:p>
          <a:p>
            <a:endParaRPr lang="ru-RU" sz="2400" b="1" dirty="0" smtClean="0"/>
          </a:p>
          <a:p>
            <a:r>
              <a:rPr lang="ru-RU" sz="2400" b="1" dirty="0" smtClean="0"/>
              <a:t>“</a:t>
            </a:r>
            <a:r>
              <a:rPr lang="ru-RU" sz="2400" b="1" dirty="0"/>
              <a:t>Знание есть сила, сила есть знание” (Ф. Бэкон)</a:t>
            </a:r>
          </a:p>
        </p:txBody>
      </p:sp>
    </p:spTree>
    <p:extLst>
      <p:ext uri="{BB962C8B-B14F-4D97-AF65-F5344CB8AC3E}">
        <p14:creationId xmlns:p14="http://schemas.microsoft.com/office/powerpoint/2010/main" val="4083535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170" y="17160"/>
            <a:ext cx="9144793" cy="6858594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971600" y="548680"/>
            <a:ext cx="660648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400" b="1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“Скорость нужна, а </a:t>
            </a:r>
            <a:r>
              <a:rPr kumimoji="0" lang="ru-RU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поспешка</a:t>
            </a: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вредна” (русская народная пословица)</a:t>
            </a:r>
            <a:endParaRPr kumimoji="0" lang="ru-RU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400" b="1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699792" y="5877272"/>
            <a:ext cx="206434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b="1" dirty="0">
                <a:solidFill>
                  <a:schemeClr val="accent2">
                    <a:lumMod val="75000"/>
                  </a:schemeClr>
                </a:solidFill>
              </a:rPr>
              <a:t>Ответы(1010110)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1095148" y="2122934"/>
            <a:ext cx="7797332" cy="32778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2000" b="1" i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1)СС это правила по которым записываются и читаются числа</a:t>
            </a:r>
            <a:endParaRPr lang="ru-RU" sz="2000" b="1" dirty="0">
              <a:solidFill>
                <a:schemeClr val="accent2">
                  <a:lumMod val="75000"/>
                </a:schemeClr>
              </a:solidFill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2000" b="1" i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2)В 2СС 11+1=12</a:t>
            </a:r>
            <a:endParaRPr lang="ru-RU" sz="2000" b="1" dirty="0">
              <a:solidFill>
                <a:schemeClr val="accent2">
                  <a:lumMod val="75000"/>
                </a:schemeClr>
              </a:solidFill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2000" b="1" i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3)Информация хранящаяся в компьютере представлена в 2СС</a:t>
            </a:r>
            <a:endParaRPr lang="ru-RU" sz="2000" b="1" dirty="0">
              <a:solidFill>
                <a:schemeClr val="accent2">
                  <a:lumMod val="75000"/>
                </a:schemeClr>
              </a:solidFill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2000" b="1" i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4)Римский способ записи чисел - это ПСС</a:t>
            </a:r>
            <a:endParaRPr lang="ru-RU" sz="2000" b="1" dirty="0">
              <a:solidFill>
                <a:schemeClr val="accent2">
                  <a:lumMod val="75000"/>
                </a:schemeClr>
              </a:solidFill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2000" b="1" i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5)Существует много ПСС счисления и они отличаются алфавитами</a:t>
            </a:r>
            <a:endParaRPr lang="ru-RU" sz="2000" b="1" dirty="0">
              <a:solidFill>
                <a:schemeClr val="accent2">
                  <a:lumMod val="75000"/>
                </a:schemeClr>
              </a:solidFill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2000" b="1" i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6)В алфавите 8 СС нет цифры 8</a:t>
            </a:r>
            <a:endParaRPr lang="ru-RU" sz="2000" b="1" dirty="0">
              <a:solidFill>
                <a:schemeClr val="accent2">
                  <a:lumMod val="75000"/>
                </a:schemeClr>
              </a:solidFill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2000" b="1" i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7)Верно ли, что в троичной системе </a:t>
            </a:r>
            <a:r>
              <a:rPr lang="ru-RU" sz="2000" b="1" i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счисления </a:t>
            </a:r>
            <a:r>
              <a:rPr lang="ru-RU" sz="2000" b="1" i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может существовать число 140</a:t>
            </a:r>
            <a:endParaRPr lang="ru-RU" sz="2000" b="1" dirty="0">
              <a:solidFill>
                <a:schemeClr val="accent2">
                  <a:lumMod val="75000"/>
                </a:schemeClr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282834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97" y="-297"/>
            <a:ext cx="9144793" cy="6858594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944724" y="548680"/>
            <a:ext cx="660648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400" b="1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Мы </a:t>
            </a:r>
            <a:r>
              <a:rPr kumimoji="0" lang="ru-RU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столько может, сколько знаем” (Ф. Бэкон)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400" b="1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/>
          <a:srcRect l="18431" t="1" r="18904" b="16742"/>
          <a:stretch/>
        </p:blipFill>
        <p:spPr>
          <a:xfrm>
            <a:off x="539552" y="2564904"/>
            <a:ext cx="7920880" cy="2520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39148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97" y="-297"/>
            <a:ext cx="9144793" cy="6858594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3"/>
          <a:srcRect l="9025" t="-1337" r="12011" b="58554"/>
          <a:stretch/>
        </p:blipFill>
        <p:spPr>
          <a:xfrm>
            <a:off x="467544" y="548680"/>
            <a:ext cx="8352928" cy="5400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20454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97" y="-297"/>
            <a:ext cx="9144793" cy="6858594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1007603" y="404664"/>
            <a:ext cx="712879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“</a:t>
            </a:r>
            <a:r>
              <a:rPr kumimoji="0" lang="ru-RU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Каждый воин должен понимать свой маневр” (А.В. Суворов)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400" b="1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131840" y="836712"/>
            <a:ext cx="4572000" cy="594008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000" dirty="0">
                <a:solidFill>
                  <a:schemeClr val="accent2">
                    <a:lumMod val="75000"/>
                  </a:schemeClr>
                </a:solidFill>
              </a:rPr>
              <a:t>Ей было тысяча сто лет,</a:t>
            </a:r>
          </a:p>
          <a:p>
            <a:r>
              <a:rPr lang="ru-RU" sz="2000" dirty="0">
                <a:solidFill>
                  <a:schemeClr val="accent2">
                    <a:lumMod val="75000"/>
                  </a:schemeClr>
                </a:solidFill>
              </a:rPr>
              <a:t>Она в сто первый класс ходила,</a:t>
            </a:r>
          </a:p>
          <a:p>
            <a:r>
              <a:rPr lang="ru-RU" sz="2000" dirty="0">
                <a:solidFill>
                  <a:schemeClr val="accent2">
                    <a:lumMod val="75000"/>
                  </a:schemeClr>
                </a:solidFill>
              </a:rPr>
              <a:t>В портфеле по сто книг носила -</a:t>
            </a:r>
          </a:p>
          <a:p>
            <a:r>
              <a:rPr lang="ru-RU" sz="2000" dirty="0">
                <a:solidFill>
                  <a:schemeClr val="accent2">
                    <a:lumMod val="75000"/>
                  </a:schemeClr>
                </a:solidFill>
              </a:rPr>
              <a:t>Все это правда, а не бред.</a:t>
            </a:r>
          </a:p>
          <a:p>
            <a:endParaRPr lang="ru-RU" sz="2000" dirty="0" smtClean="0">
              <a:solidFill>
                <a:schemeClr val="accent2">
                  <a:lumMod val="75000"/>
                </a:schemeClr>
              </a:solidFill>
            </a:endParaRPr>
          </a:p>
          <a:p>
            <a:r>
              <a:rPr lang="ru-RU" sz="2000" dirty="0" smtClean="0">
                <a:solidFill>
                  <a:schemeClr val="accent2">
                    <a:lumMod val="75000"/>
                  </a:schemeClr>
                </a:solidFill>
              </a:rPr>
              <a:t>Когда</a:t>
            </a:r>
            <a:r>
              <a:rPr lang="ru-RU" sz="2000" dirty="0">
                <a:solidFill>
                  <a:schemeClr val="accent2">
                    <a:lumMod val="75000"/>
                  </a:schemeClr>
                </a:solidFill>
              </a:rPr>
              <a:t>, пыля десятком ног,</a:t>
            </a:r>
          </a:p>
          <a:p>
            <a:r>
              <a:rPr lang="ru-RU" sz="2000" dirty="0">
                <a:solidFill>
                  <a:schemeClr val="accent2">
                    <a:lumMod val="75000"/>
                  </a:schemeClr>
                </a:solidFill>
              </a:rPr>
              <a:t>Она шагала по дороге,</a:t>
            </a:r>
          </a:p>
          <a:p>
            <a:r>
              <a:rPr lang="ru-RU" sz="2000" dirty="0">
                <a:solidFill>
                  <a:schemeClr val="accent2">
                    <a:lumMod val="75000"/>
                  </a:schemeClr>
                </a:solidFill>
              </a:rPr>
              <a:t>За ней всегда бежал щенок</a:t>
            </a:r>
          </a:p>
          <a:p>
            <a:r>
              <a:rPr lang="ru-RU" sz="2000" dirty="0">
                <a:solidFill>
                  <a:schemeClr val="accent2">
                    <a:lumMod val="75000"/>
                  </a:schemeClr>
                </a:solidFill>
              </a:rPr>
              <a:t>С одним хвостом, зато </a:t>
            </a:r>
            <a:r>
              <a:rPr lang="ru-RU" sz="2000" dirty="0" err="1">
                <a:solidFill>
                  <a:schemeClr val="accent2">
                    <a:lumMod val="75000"/>
                  </a:schemeClr>
                </a:solidFill>
              </a:rPr>
              <a:t>стоногий</a:t>
            </a:r>
            <a:r>
              <a:rPr lang="ru-RU" sz="2000" dirty="0">
                <a:solidFill>
                  <a:schemeClr val="accent2">
                    <a:lumMod val="75000"/>
                  </a:schemeClr>
                </a:solidFill>
              </a:rPr>
              <a:t>.</a:t>
            </a:r>
          </a:p>
          <a:p>
            <a:endParaRPr lang="ru-RU" sz="2000" dirty="0" smtClean="0">
              <a:solidFill>
                <a:schemeClr val="accent2">
                  <a:lumMod val="75000"/>
                </a:schemeClr>
              </a:solidFill>
            </a:endParaRPr>
          </a:p>
          <a:p>
            <a:r>
              <a:rPr lang="ru-RU" sz="2000" dirty="0" smtClean="0">
                <a:solidFill>
                  <a:schemeClr val="accent2">
                    <a:lumMod val="75000"/>
                  </a:schemeClr>
                </a:solidFill>
              </a:rPr>
              <a:t>Она </a:t>
            </a:r>
            <a:r>
              <a:rPr lang="ru-RU" sz="2000" dirty="0">
                <a:solidFill>
                  <a:schemeClr val="accent2">
                    <a:lumMod val="75000"/>
                  </a:schemeClr>
                </a:solidFill>
              </a:rPr>
              <a:t>ловила каждый звук</a:t>
            </a:r>
          </a:p>
          <a:p>
            <a:r>
              <a:rPr lang="ru-RU" sz="2000" dirty="0">
                <a:solidFill>
                  <a:schemeClr val="accent2">
                    <a:lumMod val="75000"/>
                  </a:schemeClr>
                </a:solidFill>
              </a:rPr>
              <a:t>Своими десятью ушами,</a:t>
            </a:r>
          </a:p>
          <a:p>
            <a:r>
              <a:rPr lang="ru-RU" sz="2000" dirty="0">
                <a:solidFill>
                  <a:schemeClr val="accent2">
                    <a:lumMod val="75000"/>
                  </a:schemeClr>
                </a:solidFill>
              </a:rPr>
              <a:t>И десять загорелых рук</a:t>
            </a:r>
          </a:p>
          <a:p>
            <a:r>
              <a:rPr lang="ru-RU" sz="2000" dirty="0">
                <a:solidFill>
                  <a:schemeClr val="accent2">
                    <a:lumMod val="75000"/>
                  </a:schemeClr>
                </a:solidFill>
              </a:rPr>
              <a:t>Портфель и поводок держали.</a:t>
            </a:r>
          </a:p>
          <a:p>
            <a:endParaRPr lang="ru-RU" sz="2000" dirty="0" smtClean="0">
              <a:solidFill>
                <a:schemeClr val="accent2">
                  <a:lumMod val="75000"/>
                </a:schemeClr>
              </a:solidFill>
            </a:endParaRPr>
          </a:p>
          <a:p>
            <a:r>
              <a:rPr lang="ru-RU" sz="2000" dirty="0" smtClean="0">
                <a:solidFill>
                  <a:schemeClr val="accent2">
                    <a:lumMod val="75000"/>
                  </a:schemeClr>
                </a:solidFill>
              </a:rPr>
              <a:t>И </a:t>
            </a:r>
            <a:r>
              <a:rPr lang="ru-RU" sz="2000" dirty="0">
                <a:solidFill>
                  <a:schemeClr val="accent2">
                    <a:lumMod val="75000"/>
                  </a:schemeClr>
                </a:solidFill>
              </a:rPr>
              <a:t>десять темно-синих глаз</a:t>
            </a:r>
          </a:p>
          <a:p>
            <a:r>
              <a:rPr lang="ru-RU" sz="2000" dirty="0">
                <a:solidFill>
                  <a:schemeClr val="accent2">
                    <a:lumMod val="75000"/>
                  </a:schemeClr>
                </a:solidFill>
              </a:rPr>
              <a:t>Рассматривали мир привычно…</a:t>
            </a:r>
          </a:p>
          <a:p>
            <a:r>
              <a:rPr lang="ru-RU" sz="2000" dirty="0">
                <a:solidFill>
                  <a:schemeClr val="accent2">
                    <a:lumMod val="75000"/>
                  </a:schemeClr>
                </a:solidFill>
              </a:rPr>
              <a:t>Но станет все совсем обычным,</a:t>
            </a:r>
          </a:p>
          <a:p>
            <a:r>
              <a:rPr lang="ru-RU" sz="2000" dirty="0">
                <a:solidFill>
                  <a:schemeClr val="accent2">
                    <a:lumMod val="75000"/>
                  </a:schemeClr>
                </a:solidFill>
              </a:rPr>
              <a:t>Когда поймете наш рассказ</a:t>
            </a:r>
            <a:r>
              <a:rPr lang="ru-RU" sz="2000" dirty="0" smtClean="0">
                <a:solidFill>
                  <a:schemeClr val="accent2">
                    <a:lumMod val="75000"/>
                  </a:schemeClr>
                </a:solidFill>
              </a:rPr>
              <a:t>.</a:t>
            </a:r>
            <a:endParaRPr lang="ru-RU" sz="2000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52394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97" y="-297"/>
            <a:ext cx="9144793" cy="6858594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1007603" y="404664"/>
            <a:ext cx="712879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“</a:t>
            </a:r>
            <a:r>
              <a:rPr kumimoji="0" lang="ru-RU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Каждый воин должен понимать свой маневр” (А.В. Суворов)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400" b="1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755576" y="1604993"/>
            <a:ext cx="3888432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>
                <a:solidFill>
                  <a:schemeClr val="accent2">
                    <a:lumMod val="75000"/>
                  </a:schemeClr>
                </a:solidFill>
              </a:rPr>
              <a:t>Ей было тысяча сто лет,</a:t>
            </a:r>
          </a:p>
          <a:p>
            <a:r>
              <a:rPr lang="ru-RU" sz="2000" dirty="0">
                <a:solidFill>
                  <a:schemeClr val="accent2">
                    <a:lumMod val="75000"/>
                  </a:schemeClr>
                </a:solidFill>
              </a:rPr>
              <a:t>Она в сто первый класс ходила,</a:t>
            </a:r>
          </a:p>
          <a:p>
            <a:r>
              <a:rPr lang="ru-RU" sz="2000" dirty="0">
                <a:solidFill>
                  <a:schemeClr val="accent2">
                    <a:lumMod val="75000"/>
                  </a:schemeClr>
                </a:solidFill>
              </a:rPr>
              <a:t>В портфеле по сто книг носила -</a:t>
            </a:r>
          </a:p>
          <a:p>
            <a:r>
              <a:rPr lang="ru-RU" sz="2000" dirty="0">
                <a:solidFill>
                  <a:schemeClr val="accent2">
                    <a:lumMod val="75000"/>
                  </a:schemeClr>
                </a:solidFill>
              </a:rPr>
              <a:t>Все это правда, а не бред</a:t>
            </a:r>
            <a:r>
              <a:rPr lang="ru-RU" sz="2000" dirty="0" smtClean="0">
                <a:solidFill>
                  <a:schemeClr val="accent2">
                    <a:lumMod val="75000"/>
                  </a:schemeClr>
                </a:solidFill>
              </a:rPr>
              <a:t>.</a:t>
            </a:r>
          </a:p>
          <a:p>
            <a:pPr algn="ctr"/>
            <a:r>
              <a:rPr lang="ru-RU" sz="2000" b="1" dirty="0" smtClean="0">
                <a:solidFill>
                  <a:schemeClr val="accent2">
                    <a:lumMod val="75000"/>
                  </a:schemeClr>
                </a:solidFill>
              </a:rPr>
              <a:t>2 СС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784956" y="3789040"/>
            <a:ext cx="3888432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>
                <a:solidFill>
                  <a:schemeClr val="accent2">
                    <a:lumMod val="75000"/>
                  </a:schemeClr>
                </a:solidFill>
              </a:rPr>
              <a:t>Ей было </a:t>
            </a:r>
            <a:r>
              <a:rPr lang="ru-RU" sz="2000" dirty="0" smtClean="0">
                <a:solidFill>
                  <a:schemeClr val="accent2">
                    <a:lumMod val="75000"/>
                  </a:schemeClr>
                </a:solidFill>
              </a:rPr>
              <a:t>14  </a:t>
            </a:r>
            <a:r>
              <a:rPr lang="ru-RU" sz="2000" dirty="0">
                <a:solidFill>
                  <a:schemeClr val="accent2">
                    <a:lumMod val="75000"/>
                  </a:schemeClr>
                </a:solidFill>
              </a:rPr>
              <a:t>лет,</a:t>
            </a:r>
          </a:p>
          <a:p>
            <a:r>
              <a:rPr lang="ru-RU" sz="2000" dirty="0">
                <a:solidFill>
                  <a:schemeClr val="accent2">
                    <a:lumMod val="75000"/>
                  </a:schemeClr>
                </a:solidFill>
              </a:rPr>
              <a:t>Она в </a:t>
            </a:r>
            <a:r>
              <a:rPr lang="ru-RU" sz="2000" dirty="0" smtClean="0">
                <a:solidFill>
                  <a:schemeClr val="accent2">
                    <a:lumMod val="75000"/>
                  </a:schemeClr>
                </a:solidFill>
              </a:rPr>
              <a:t>5 класс </a:t>
            </a:r>
            <a:r>
              <a:rPr lang="ru-RU" sz="2000" dirty="0">
                <a:solidFill>
                  <a:schemeClr val="accent2">
                    <a:lumMod val="75000"/>
                  </a:schemeClr>
                </a:solidFill>
              </a:rPr>
              <a:t>ходила,</a:t>
            </a:r>
          </a:p>
          <a:p>
            <a:r>
              <a:rPr lang="ru-RU" sz="2000" dirty="0">
                <a:solidFill>
                  <a:schemeClr val="accent2">
                    <a:lumMod val="75000"/>
                  </a:schemeClr>
                </a:solidFill>
              </a:rPr>
              <a:t>В портфеле по </a:t>
            </a:r>
            <a:r>
              <a:rPr lang="ru-RU" sz="2000" dirty="0" smtClean="0">
                <a:solidFill>
                  <a:schemeClr val="accent2">
                    <a:lumMod val="75000"/>
                  </a:schemeClr>
                </a:solidFill>
              </a:rPr>
              <a:t>4 книги </a:t>
            </a:r>
            <a:r>
              <a:rPr lang="ru-RU" sz="2000" dirty="0">
                <a:solidFill>
                  <a:schemeClr val="accent2">
                    <a:lumMod val="75000"/>
                  </a:schemeClr>
                </a:solidFill>
              </a:rPr>
              <a:t>носила -</a:t>
            </a:r>
          </a:p>
          <a:p>
            <a:r>
              <a:rPr lang="ru-RU" sz="2000" dirty="0">
                <a:solidFill>
                  <a:schemeClr val="accent2">
                    <a:lumMod val="75000"/>
                  </a:schemeClr>
                </a:solidFill>
              </a:rPr>
              <a:t>Все это правда, а не бред</a:t>
            </a:r>
            <a:r>
              <a:rPr lang="ru-RU" sz="2000" dirty="0" smtClean="0">
                <a:solidFill>
                  <a:schemeClr val="accent2">
                    <a:lumMod val="75000"/>
                  </a:schemeClr>
                </a:solidFill>
              </a:rPr>
              <a:t>.</a:t>
            </a:r>
          </a:p>
          <a:p>
            <a:pPr algn="ctr"/>
            <a:r>
              <a:rPr lang="ru-RU" sz="2000" b="1" dirty="0" smtClean="0">
                <a:solidFill>
                  <a:schemeClr val="accent2">
                    <a:lumMod val="75000"/>
                  </a:schemeClr>
                </a:solidFill>
              </a:rPr>
              <a:t>8 СС</a:t>
            </a:r>
            <a:endParaRPr lang="ru-RU" sz="2000" b="1" dirty="0">
              <a:solidFill>
                <a:schemeClr val="accent2">
                  <a:lumMod val="75000"/>
                </a:schemeClr>
              </a:solidFill>
            </a:endParaRPr>
          </a:p>
          <a:p>
            <a:endParaRPr lang="ru-RU" sz="2000" dirty="0" smtClean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751964" y="1497217"/>
            <a:ext cx="3888432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>
                <a:solidFill>
                  <a:schemeClr val="accent2">
                    <a:lumMod val="75000"/>
                  </a:schemeClr>
                </a:solidFill>
              </a:rPr>
              <a:t>Ей было </a:t>
            </a:r>
            <a:r>
              <a:rPr lang="ru-RU" sz="2000" dirty="0" smtClean="0">
                <a:solidFill>
                  <a:schemeClr val="accent2">
                    <a:lumMod val="75000"/>
                  </a:schemeClr>
                </a:solidFill>
              </a:rPr>
              <a:t>12 лет</a:t>
            </a:r>
            <a:r>
              <a:rPr lang="ru-RU" sz="2000" dirty="0">
                <a:solidFill>
                  <a:schemeClr val="accent2">
                    <a:lumMod val="75000"/>
                  </a:schemeClr>
                </a:solidFill>
              </a:rPr>
              <a:t>,</a:t>
            </a:r>
          </a:p>
          <a:p>
            <a:r>
              <a:rPr lang="ru-RU" sz="2000" dirty="0">
                <a:solidFill>
                  <a:schemeClr val="accent2">
                    <a:lumMod val="75000"/>
                  </a:schemeClr>
                </a:solidFill>
              </a:rPr>
              <a:t>Она в </a:t>
            </a:r>
            <a:r>
              <a:rPr lang="ru-RU" sz="2000" dirty="0" smtClean="0">
                <a:solidFill>
                  <a:schemeClr val="accent2">
                    <a:lumMod val="75000"/>
                  </a:schemeClr>
                </a:solidFill>
              </a:rPr>
              <a:t>пятый класс </a:t>
            </a:r>
            <a:r>
              <a:rPr lang="ru-RU" sz="2000" dirty="0">
                <a:solidFill>
                  <a:schemeClr val="accent2">
                    <a:lumMod val="75000"/>
                  </a:schemeClr>
                </a:solidFill>
              </a:rPr>
              <a:t>ходила,</a:t>
            </a:r>
          </a:p>
          <a:p>
            <a:r>
              <a:rPr lang="ru-RU" sz="2000" dirty="0">
                <a:solidFill>
                  <a:schemeClr val="accent2">
                    <a:lumMod val="75000"/>
                  </a:schemeClr>
                </a:solidFill>
              </a:rPr>
              <a:t>В портфеле по </a:t>
            </a:r>
            <a:r>
              <a:rPr lang="ru-RU" sz="2000" dirty="0" smtClean="0">
                <a:solidFill>
                  <a:schemeClr val="accent2">
                    <a:lumMod val="75000"/>
                  </a:schemeClr>
                </a:solidFill>
              </a:rPr>
              <a:t>4 книги носила </a:t>
            </a:r>
            <a:r>
              <a:rPr lang="ru-RU" sz="2000" dirty="0">
                <a:solidFill>
                  <a:schemeClr val="accent2">
                    <a:lumMod val="75000"/>
                  </a:schemeClr>
                </a:solidFill>
              </a:rPr>
              <a:t>-</a:t>
            </a:r>
          </a:p>
          <a:p>
            <a:r>
              <a:rPr lang="ru-RU" sz="2000" dirty="0">
                <a:solidFill>
                  <a:schemeClr val="accent2">
                    <a:lumMod val="75000"/>
                  </a:schemeClr>
                </a:solidFill>
              </a:rPr>
              <a:t>Все это правда, а не бред</a:t>
            </a:r>
            <a:r>
              <a:rPr lang="ru-RU" sz="2000" dirty="0" smtClean="0">
                <a:solidFill>
                  <a:schemeClr val="accent2">
                    <a:lumMod val="75000"/>
                  </a:schemeClr>
                </a:solidFill>
              </a:rPr>
              <a:t>.</a:t>
            </a:r>
          </a:p>
          <a:p>
            <a:pPr algn="ctr"/>
            <a:r>
              <a:rPr lang="ru-RU" sz="2000" b="1" dirty="0" smtClean="0">
                <a:solidFill>
                  <a:schemeClr val="accent2">
                    <a:lumMod val="75000"/>
                  </a:schemeClr>
                </a:solidFill>
              </a:rPr>
              <a:t>10 СС</a:t>
            </a:r>
            <a:endParaRPr lang="ru-RU" sz="2000" b="1" dirty="0">
              <a:solidFill>
                <a:schemeClr val="accent2">
                  <a:lumMod val="75000"/>
                </a:schemeClr>
              </a:solidFill>
            </a:endParaRPr>
          </a:p>
          <a:p>
            <a:endParaRPr lang="ru-RU" sz="2000" dirty="0" smtClean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4644008" y="3811418"/>
            <a:ext cx="3888432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>
                <a:solidFill>
                  <a:schemeClr val="accent2">
                    <a:lumMod val="75000"/>
                  </a:schemeClr>
                </a:solidFill>
              </a:rPr>
              <a:t>Ей было </a:t>
            </a:r>
            <a:r>
              <a:rPr lang="ru-RU" sz="2000" dirty="0" smtClean="0">
                <a:solidFill>
                  <a:schemeClr val="accent2">
                    <a:lumMod val="75000"/>
                  </a:schemeClr>
                </a:solidFill>
              </a:rPr>
              <a:t>С лет</a:t>
            </a:r>
            <a:r>
              <a:rPr lang="ru-RU" sz="2000" dirty="0">
                <a:solidFill>
                  <a:schemeClr val="accent2">
                    <a:lumMod val="75000"/>
                  </a:schemeClr>
                </a:solidFill>
              </a:rPr>
              <a:t>,</a:t>
            </a:r>
          </a:p>
          <a:p>
            <a:r>
              <a:rPr lang="ru-RU" sz="2000" dirty="0">
                <a:solidFill>
                  <a:schemeClr val="accent2">
                    <a:lumMod val="75000"/>
                  </a:schemeClr>
                </a:solidFill>
              </a:rPr>
              <a:t>Она в </a:t>
            </a:r>
            <a:r>
              <a:rPr lang="ru-RU" sz="2000" dirty="0" smtClean="0">
                <a:solidFill>
                  <a:schemeClr val="accent2">
                    <a:lumMod val="75000"/>
                  </a:schemeClr>
                </a:solidFill>
              </a:rPr>
              <a:t>5 класс </a:t>
            </a:r>
            <a:r>
              <a:rPr lang="ru-RU" sz="2000" dirty="0">
                <a:solidFill>
                  <a:schemeClr val="accent2">
                    <a:lumMod val="75000"/>
                  </a:schemeClr>
                </a:solidFill>
              </a:rPr>
              <a:t>ходила,</a:t>
            </a:r>
          </a:p>
          <a:p>
            <a:r>
              <a:rPr lang="ru-RU" sz="2000" dirty="0">
                <a:solidFill>
                  <a:schemeClr val="accent2">
                    <a:lumMod val="75000"/>
                  </a:schemeClr>
                </a:solidFill>
              </a:rPr>
              <a:t>В портфеле по </a:t>
            </a:r>
            <a:r>
              <a:rPr lang="ru-RU" sz="2000" dirty="0" smtClean="0">
                <a:solidFill>
                  <a:schemeClr val="accent2">
                    <a:lumMod val="75000"/>
                  </a:schemeClr>
                </a:solidFill>
              </a:rPr>
              <a:t>4 книги </a:t>
            </a:r>
            <a:r>
              <a:rPr lang="ru-RU" sz="2000" dirty="0">
                <a:solidFill>
                  <a:schemeClr val="accent2">
                    <a:lumMod val="75000"/>
                  </a:schemeClr>
                </a:solidFill>
              </a:rPr>
              <a:t>носила -</a:t>
            </a:r>
          </a:p>
          <a:p>
            <a:r>
              <a:rPr lang="ru-RU" sz="2000" dirty="0">
                <a:solidFill>
                  <a:schemeClr val="accent2">
                    <a:lumMod val="75000"/>
                  </a:schemeClr>
                </a:solidFill>
              </a:rPr>
              <a:t>Все это правда, а не бред</a:t>
            </a:r>
            <a:r>
              <a:rPr lang="ru-RU" sz="2000" dirty="0" smtClean="0">
                <a:solidFill>
                  <a:schemeClr val="accent2">
                    <a:lumMod val="75000"/>
                  </a:schemeClr>
                </a:solidFill>
              </a:rPr>
              <a:t>.</a:t>
            </a:r>
          </a:p>
          <a:p>
            <a:pPr algn="ctr"/>
            <a:r>
              <a:rPr lang="ru-RU" sz="2000" dirty="0" smtClean="0">
                <a:solidFill>
                  <a:schemeClr val="accent2">
                    <a:lumMod val="75000"/>
                  </a:schemeClr>
                </a:solidFill>
              </a:rPr>
              <a:t>16 СС</a:t>
            </a:r>
            <a:endParaRPr lang="ru-RU" sz="2000" dirty="0">
              <a:solidFill>
                <a:schemeClr val="accent2">
                  <a:lumMod val="75000"/>
                </a:schemeClr>
              </a:solidFill>
            </a:endParaRPr>
          </a:p>
          <a:p>
            <a:endParaRPr lang="ru-RU" sz="2000" dirty="0" smtClean="0">
              <a:solidFill>
                <a:schemeClr val="accent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945882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97" y="-297"/>
            <a:ext cx="9144793" cy="6858594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971600" y="548680"/>
            <a:ext cx="660648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“</a:t>
            </a:r>
            <a:r>
              <a:rPr kumimoji="0" lang="ru-RU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Мало знать, надо и применять. Мало хотеть, надо и делать” (И. Гёте)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400" b="1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78862530"/>
              </p:ext>
            </p:extLst>
          </p:nvPr>
        </p:nvGraphicFramePr>
        <p:xfrm>
          <a:off x="1007046" y="2161382"/>
          <a:ext cx="6696744" cy="2523187"/>
        </p:xfrm>
        <a:graphic>
          <a:graphicData uri="http://schemas.openxmlformats.org/drawingml/2006/table">
            <a:tbl>
              <a:tblPr firstRow="1" firstCol="1" bandRow="1"/>
              <a:tblGrid>
                <a:gridCol w="3318600">
                  <a:extLst>
                    <a:ext uri="{9D8B030D-6E8A-4147-A177-3AD203B41FA5}">
                      <a16:colId xmlns:a16="http://schemas.microsoft.com/office/drawing/2014/main" val="3708943355"/>
                    </a:ext>
                  </a:extLst>
                </a:gridCol>
                <a:gridCol w="3378144">
                  <a:extLst>
                    <a:ext uri="{9D8B030D-6E8A-4147-A177-3AD203B41FA5}">
                      <a16:colId xmlns:a16="http://schemas.microsoft.com/office/drawing/2014/main" val="3310228824"/>
                    </a:ext>
                  </a:extLst>
                </a:gridCol>
              </a:tblGrid>
              <a:tr h="87574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ru-RU" sz="900" dirty="0"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br>
                        <a:rPr lang="ru-RU" sz="900" dirty="0"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</a:br>
                      <a:endParaRPr lang="ru-RU" sz="9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731" marR="567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500" b="1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            2        </a:t>
                      </a:r>
                      <a:r>
                        <a:rPr lang="ru-RU" sz="15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  <a:endParaRPr lang="ru-RU" sz="9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731" marR="567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59525660"/>
                  </a:ext>
                </a:extLst>
              </a:tr>
              <a:tr h="71475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11567</a:t>
                      </a:r>
                      <a:r>
                        <a:rPr lang="ru-RU" sz="2800" baseline="-25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  <a:r>
                        <a:rPr lang="ru-RU" sz="2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 =  </a:t>
                      </a:r>
                      <a:endParaRPr lang="ru-RU" sz="2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1447</a:t>
                      </a:r>
                      <a:r>
                        <a:rPr lang="ru-RU" sz="2800" baseline="-25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  <a:r>
                        <a:rPr lang="ru-RU" sz="2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 =  </a:t>
                      </a:r>
                      <a:endParaRPr lang="ru-RU" sz="2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21056</a:t>
                      </a:r>
                      <a:r>
                        <a:rPr lang="ru-RU" sz="2800" baseline="-25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  <a:r>
                        <a:rPr lang="ru-RU" sz="2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 =  </a:t>
                      </a:r>
                      <a:endParaRPr lang="ru-RU" sz="2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u="none" strike="noStrike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9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731" marR="567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1001110100110</a:t>
                      </a:r>
                      <a:r>
                        <a:rPr lang="ru-RU" sz="2400" b="1" baseline="-25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lang="ru-RU" sz="24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 =  </a:t>
                      </a:r>
                      <a:endParaRPr lang="ru-RU" sz="2400" b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1011110101011100</a:t>
                      </a:r>
                      <a:r>
                        <a:rPr lang="ru-RU" sz="2400" b="1" baseline="-25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lang="ru-RU" sz="24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 =  </a:t>
                      </a:r>
                      <a:endParaRPr lang="ru-RU" sz="2400" b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111110101011010001</a:t>
                      </a:r>
                      <a:r>
                        <a:rPr lang="ru-RU" sz="2400" b="1" baseline="-25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lang="ru-RU" sz="24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 =  </a:t>
                      </a:r>
                      <a:endParaRPr lang="ru-RU" sz="2400" b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u="none" strike="noStrike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9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731" marR="567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40757043"/>
                  </a:ext>
                </a:extLst>
              </a:tr>
            </a:tbl>
          </a:graphicData>
        </a:graphic>
      </p:graphicFrame>
      <p:cxnSp>
        <p:nvCxnSpPr>
          <p:cNvPr id="5" name="Прямая соединительная линия 4"/>
          <p:cNvCxnSpPr>
            <a:cxnSpLocks noChangeShapeType="1"/>
          </p:cNvCxnSpPr>
          <p:nvPr/>
        </p:nvCxnSpPr>
        <p:spPr bwMode="auto">
          <a:xfrm>
            <a:off x="1929572" y="2297986"/>
            <a:ext cx="344487" cy="0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6" name="Прямоугольник 5"/>
          <p:cNvSpPr>
            <a:spLocks noChangeArrowheads="1"/>
          </p:cNvSpPr>
          <p:nvPr/>
        </p:nvSpPr>
        <p:spPr bwMode="auto">
          <a:xfrm>
            <a:off x="1587466" y="2126536"/>
            <a:ext cx="1028700" cy="342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18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8        2</a:t>
            </a:r>
            <a:endParaRPr lang="ru-RU" sz="11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23669" y="2353602"/>
            <a:ext cx="457240" cy="2316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74761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8775" y="0"/>
            <a:ext cx="9144793" cy="6858594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971600" y="548680"/>
            <a:ext cx="660648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400" b="1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“</a:t>
            </a:r>
            <a:r>
              <a:rPr kumimoji="0" lang="ru-RU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Знание есть сила, сила есть знание” (Ф. Бэкон)</a:t>
            </a: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78450967"/>
              </p:ext>
            </p:extLst>
          </p:nvPr>
        </p:nvGraphicFramePr>
        <p:xfrm>
          <a:off x="971600" y="2444328"/>
          <a:ext cx="7416824" cy="2208808"/>
        </p:xfrm>
        <a:graphic>
          <a:graphicData uri="http://schemas.openxmlformats.org/drawingml/2006/table">
            <a:tbl>
              <a:tblPr firstRow="1" firstCol="1" bandRow="1"/>
              <a:tblGrid>
                <a:gridCol w="3675582">
                  <a:extLst>
                    <a:ext uri="{9D8B030D-6E8A-4147-A177-3AD203B41FA5}">
                      <a16:colId xmlns:a16="http://schemas.microsoft.com/office/drawing/2014/main" val="20824592"/>
                    </a:ext>
                  </a:extLst>
                </a:gridCol>
                <a:gridCol w="3741242">
                  <a:extLst>
                    <a:ext uri="{9D8B030D-6E8A-4147-A177-3AD203B41FA5}">
                      <a16:colId xmlns:a16="http://schemas.microsoft.com/office/drawing/2014/main" val="2529766151"/>
                    </a:ext>
                  </a:extLst>
                </a:gridCol>
              </a:tblGrid>
              <a:tr h="88352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u="none" strike="noStrike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9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1" u="none" strike="noStrike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ru-RU" sz="1000" b="1" u="none" strike="noStrike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                        </a:t>
                      </a:r>
                      <a:r>
                        <a:rPr lang="ru-RU" sz="18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16        2</a:t>
                      </a:r>
                      <a:endParaRPr lang="ru-RU" sz="1800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731" marR="567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dirty="0"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/>
                      </a:r>
                      <a:br>
                        <a:rPr lang="ru-RU" sz="900" dirty="0"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</a:br>
                      <a:r>
                        <a:rPr lang="ru-RU" sz="900" dirty="0" smtClean="0"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                                              </a:t>
                      </a:r>
                      <a:r>
                        <a:rPr lang="ru-RU" sz="18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2        16</a:t>
                      </a:r>
                      <a:endParaRPr lang="ru-RU" sz="1800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731" marR="567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25882096"/>
                  </a:ext>
                </a:extLst>
              </a:tr>
              <a:tr h="132528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57А4</a:t>
                      </a:r>
                      <a:r>
                        <a:rPr lang="ru-RU" sz="2000" b="1" baseline="-25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16</a:t>
                      </a:r>
                      <a:r>
                        <a:rPr lang="ru-RU" sz="20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 =  </a:t>
                      </a:r>
                      <a:endParaRPr lang="ru-RU" sz="2000" b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4В019</a:t>
                      </a:r>
                      <a:r>
                        <a:rPr lang="ru-RU" sz="2000" b="1" baseline="-25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16</a:t>
                      </a:r>
                      <a:r>
                        <a:rPr lang="ru-RU" sz="20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 =  </a:t>
                      </a:r>
                      <a:endParaRPr lang="ru-RU" sz="2000" b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u="none" strike="noStrike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2000" b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731" marR="567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10111101000100</a:t>
                      </a:r>
                      <a:r>
                        <a:rPr lang="ru-RU" sz="2000" b="1" baseline="-25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lang="ru-RU" sz="20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 =  </a:t>
                      </a:r>
                      <a:endParaRPr lang="ru-RU" sz="2000" b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1011101100100110001</a:t>
                      </a:r>
                      <a:r>
                        <a:rPr lang="ru-RU" sz="2000" b="1" baseline="-25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lang="ru-RU" sz="20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 =  </a:t>
                      </a:r>
                      <a:endParaRPr lang="ru-RU" sz="2000" b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u="none" strike="noStrike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2000" b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731" marR="567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4338579"/>
                  </a:ext>
                </a:extLst>
              </a:tr>
            </a:tbl>
          </a:graphicData>
        </a:graphic>
      </p:graphicFrame>
      <p:cxnSp>
        <p:nvCxnSpPr>
          <p:cNvPr id="6" name="Прямая соединительная линия 5"/>
          <p:cNvCxnSpPr>
            <a:cxnSpLocks noChangeShapeType="1"/>
          </p:cNvCxnSpPr>
          <p:nvPr/>
        </p:nvCxnSpPr>
        <p:spPr bwMode="auto">
          <a:xfrm>
            <a:off x="2483768" y="2780928"/>
            <a:ext cx="342900" cy="0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7" name="Прямая соединительная линия 6"/>
          <p:cNvCxnSpPr>
            <a:cxnSpLocks noChangeShapeType="1"/>
          </p:cNvCxnSpPr>
          <p:nvPr/>
        </p:nvCxnSpPr>
        <p:spPr bwMode="auto">
          <a:xfrm>
            <a:off x="6084168" y="2777510"/>
            <a:ext cx="342900" cy="0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  <p:extLst>
      <p:ext uri="{BB962C8B-B14F-4D97-AF65-F5344CB8AC3E}">
        <p14:creationId xmlns:p14="http://schemas.microsoft.com/office/powerpoint/2010/main" val="13654588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7439</TotalTime>
  <Words>499</Words>
  <Application>Microsoft Office PowerPoint</Application>
  <PresentationFormat>Экран (4:3)</PresentationFormat>
  <Paragraphs>100</Paragraphs>
  <Slides>10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4" baseType="lpstr">
      <vt:lpstr>Arial</vt:lpstr>
      <vt:lpstr>Calibri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Reanimator Extreme Edition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Админ</dc:creator>
  <cp:lastModifiedBy>Горожанина Зиля Афсатаровна</cp:lastModifiedBy>
  <cp:revision>44</cp:revision>
  <dcterms:created xsi:type="dcterms:W3CDTF">2017-02-25T14:28:38Z</dcterms:created>
  <dcterms:modified xsi:type="dcterms:W3CDTF">2022-11-16T09:55:51Z</dcterms:modified>
</cp:coreProperties>
</file>