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0"/>
    <a:srgbClr val="002B70"/>
    <a:srgbClr val="001B4C"/>
    <a:srgbClr val="145CDE"/>
    <a:srgbClr val="2975FF"/>
    <a:srgbClr val="9CBCF6"/>
    <a:srgbClr val="6199FF"/>
    <a:srgbClr val="6DA1FF"/>
    <a:srgbClr val="93B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23928" y="980728"/>
            <a:ext cx="482453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75000">
                      <a:srgbClr val="002B70"/>
                    </a:gs>
                    <a:gs pos="100000">
                      <a:srgbClr val="001B4C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ru-RU" sz="5400" b="1" i="0" u="none" strike="noStrike" kern="1200" normalizeH="0" baseline="0" noProof="0" dirty="0">
              <a:ln w="11430"/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75000">
                    <a:srgbClr val="002B70"/>
                  </a:gs>
                  <a:gs pos="100000">
                    <a:srgbClr val="001B4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661248"/>
            <a:ext cx="6356250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2B70"/>
                </a:solidFill>
                <a:latin typeface="Times New Roman" pitchFamily="18" charset="0"/>
                <a:cs typeface="Times New Roman" pitchFamily="18" charset="0"/>
              </a:rPr>
              <a:t>МБОУ</a:t>
            </a:r>
            <a:r>
              <a:rPr lang="ru-RU" sz="1400" dirty="0">
                <a:solidFill>
                  <a:srgbClr val="002B7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B70"/>
                </a:solidFill>
                <a:latin typeface="Times New Roman" pitchFamily="18" charset="0"/>
                <a:cs typeface="Times New Roman" pitchFamily="18" charset="0"/>
              </a:rPr>
              <a:t>«Ванзетурская СОШ»</a:t>
            </a:r>
            <a:endParaRPr lang="ru-RU" sz="1400" dirty="0" smtClean="0">
              <a:solidFill>
                <a:srgbClr val="002B7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2B70"/>
                </a:solidFill>
                <a:latin typeface="Times New Roman" pitchFamily="18" charset="0"/>
                <a:cs typeface="Times New Roman" pitchFamily="18" charset="0"/>
              </a:rPr>
              <a:t> педагог – психолог </a:t>
            </a:r>
            <a:r>
              <a:rPr lang="ru-RU" sz="1400" dirty="0" smtClean="0">
                <a:solidFill>
                  <a:srgbClr val="002B70"/>
                </a:solidFill>
                <a:latin typeface="Times New Roman" pitchFamily="18" charset="0"/>
                <a:cs typeface="Times New Roman" pitchFamily="18" charset="0"/>
              </a:rPr>
              <a:t>Косенко М.А.</a:t>
            </a:r>
            <a:endParaRPr lang="ru-RU" sz="1200" dirty="0" smtClean="0">
              <a:solidFill>
                <a:srgbClr val="002B7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7647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002B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</a:rPr>
              <a:t>Рекомендации родителям в период  зимних каникул</a:t>
            </a:r>
            <a:endParaRPr lang="ru-RU" sz="3600" dirty="0">
              <a:solidFill>
                <a:srgbClr val="002B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558741"/>
            <a:ext cx="507833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B70"/>
                </a:solidFill>
                <a:ea typeface="Times New Roman"/>
              </a:rPr>
              <a:t>Новый год одинаково ждут дети и взрослые. Сказочная пора, ожидание чуда, подарков и … много выходных. Можно спорить, нужны такие длинные праздники взрослым или нет, я считаю, что необходимы. Новый год и Рождество – самые любимые желанные и добрые праздники в нашей стране, неделя выходных предоставляет время для семейного отдыха. </a:t>
            </a:r>
            <a:endParaRPr lang="ru-RU" sz="1600" dirty="0">
              <a:solidFill>
                <a:srgbClr val="002B70"/>
              </a:solidFill>
              <a:ea typeface="Times New Roman"/>
            </a:endParaRPr>
          </a:p>
          <a:p>
            <a:r>
              <a:rPr lang="ru-RU" dirty="0">
                <a:solidFill>
                  <a:srgbClr val="002B70"/>
                </a:solidFill>
                <a:ea typeface="Times New Roman"/>
              </a:rPr>
              <a:t>	Чтобы праздник принес вам и вашим детям только яркие и радостные эмоции, вместе с ребенком подготовьте дом к празднику. </a:t>
            </a:r>
            <a:endParaRPr lang="ru-RU" dirty="0" smtClean="0">
              <a:solidFill>
                <a:srgbClr val="002B70"/>
              </a:solidFill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a typeface="Times New Roman"/>
              </a:rPr>
              <a:t> </a:t>
            </a:r>
            <a:endParaRPr lang="ru-RU" sz="1600" dirty="0">
              <a:ea typeface="Times New Roman"/>
            </a:endParaRPr>
          </a:p>
          <a:p>
            <a:endParaRPr lang="ru-RU" dirty="0">
              <a:solidFill>
                <a:srgbClr val="002B70"/>
              </a:solidFill>
            </a:endParaRPr>
          </a:p>
        </p:txBody>
      </p:sp>
      <p:pic>
        <p:nvPicPr>
          <p:cNvPr id="1026" name="Picture 2" descr="https://acegif.com/wp-content/uploads/gif-christmas-tree-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" y="366571"/>
            <a:ext cx="362283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7704" y="1124744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9350" y="4766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B70"/>
                </a:solidFill>
                <a:ea typeface="Times New Roman"/>
              </a:rPr>
              <a:t>Новогодние каникулы помогают компенсировать недостаток общения в семье. Заполните время ребенка таким образом, чтобы оно было занято личным общением с родителями, с родственниками и друзьями, а не играми в сети. </a:t>
            </a:r>
            <a:endParaRPr lang="ru-RU" sz="1600" dirty="0">
              <a:solidFill>
                <a:srgbClr val="002B70"/>
              </a:solidFill>
              <a:ea typeface="Times New Roman"/>
            </a:endParaRPr>
          </a:p>
        </p:txBody>
      </p:sp>
      <p:pic>
        <p:nvPicPr>
          <p:cNvPr id="2050" name="Picture 2" descr="https://avatars.mds.yandex.net/get-zen_doc/1535103/pub_5fcba4c7788eda75c7d9518d_5fcbb28a7e300d7cca01a7a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97" y="3061545"/>
            <a:ext cx="522058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5637312" cy="41044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B70"/>
                </a:solidFill>
                <a:latin typeface="Times New Roman"/>
                <a:ea typeface="Times New Roman"/>
              </a:rPr>
              <a:t>Р</a:t>
            </a:r>
            <a:r>
              <a:rPr lang="ru-RU" sz="2000" dirty="0" smtClean="0">
                <a:solidFill>
                  <a:srgbClr val="002B70"/>
                </a:solidFill>
                <a:latin typeface="Times New Roman"/>
                <a:ea typeface="Times New Roman"/>
              </a:rPr>
              <a:t>аспланируйте </a:t>
            </a:r>
            <a:r>
              <a:rPr lang="ru-RU" sz="2000" dirty="0">
                <a:solidFill>
                  <a:srgbClr val="002B70"/>
                </a:solidFill>
                <a:latin typeface="Times New Roman"/>
                <a:ea typeface="Times New Roman"/>
              </a:rPr>
              <a:t>каникулы, </a:t>
            </a:r>
            <a:r>
              <a:rPr lang="ru-RU" sz="2000" dirty="0" smtClean="0">
                <a:solidFill>
                  <a:srgbClr val="002B70"/>
                </a:solidFill>
                <a:latin typeface="Times New Roman"/>
                <a:ea typeface="Times New Roman"/>
              </a:rPr>
              <a:t>так чтобы </a:t>
            </a:r>
            <a:r>
              <a:rPr lang="ru-RU" sz="2000" dirty="0">
                <a:solidFill>
                  <a:srgbClr val="002B70"/>
                </a:solidFill>
                <a:latin typeface="Times New Roman"/>
                <a:ea typeface="Times New Roman"/>
              </a:rPr>
              <a:t>они были в радость и принесли пользу</a:t>
            </a:r>
            <a:r>
              <a:rPr lang="ru-RU" sz="2000" dirty="0" smtClean="0">
                <a:solidFill>
                  <a:srgbClr val="002B70"/>
                </a:solidFill>
                <a:latin typeface="Times New Roman"/>
                <a:ea typeface="Times New Roman"/>
              </a:rPr>
              <a:t>.  В период пандемии конечно не желательно ходить по гостям, но все же можно устроить самим </a:t>
            </a:r>
            <a:r>
              <a:rPr lang="ru-RU" sz="2000" dirty="0">
                <a:solidFill>
                  <a:srgbClr val="002B70"/>
                </a:solidFill>
                <a:latin typeface="Times New Roman"/>
                <a:ea typeface="Times New Roman"/>
              </a:rPr>
              <a:t>праздничное </a:t>
            </a:r>
            <a:r>
              <a:rPr lang="ru-RU" sz="2000" dirty="0" smtClean="0">
                <a:solidFill>
                  <a:srgbClr val="002B70"/>
                </a:solidFill>
                <a:latin typeface="Times New Roman"/>
                <a:ea typeface="Times New Roman"/>
              </a:rPr>
              <a:t>представление дома, вспомнить </a:t>
            </a:r>
            <a:r>
              <a:rPr lang="ru-RU" sz="2000" dirty="0">
                <a:solidFill>
                  <a:srgbClr val="002B70"/>
                </a:solidFill>
                <a:latin typeface="Times New Roman"/>
                <a:ea typeface="Times New Roman"/>
              </a:rPr>
              <a:t>традиции – почитайте вместе с ребенком, поговорите и помечтайте, будьте больше на свежем воздухе. </a:t>
            </a:r>
            <a:r>
              <a:rPr lang="ru-RU" sz="1800" dirty="0">
                <a:solidFill>
                  <a:srgbClr val="002B70"/>
                </a:solidFill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rgbClr val="002B70"/>
                </a:solidFill>
                <a:latin typeface="Times New Roman"/>
                <a:ea typeface="Times New Roman"/>
              </a:rPr>
            </a:br>
            <a:endParaRPr lang="ru-RU" sz="2000" dirty="0">
              <a:solidFill>
                <a:srgbClr val="002B70"/>
              </a:solidFill>
            </a:endParaRPr>
          </a:p>
        </p:txBody>
      </p:sp>
      <p:pic>
        <p:nvPicPr>
          <p:cNvPr id="3074" name="Picture 2" descr="https://www.obersulzberggut.at/wp-content/uploads/eislaufen-winterurlaub-skiurlaub-radstadt-ski-amade-1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464496" cy="297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6069360" cy="4536504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solidFill>
                  <a:srgbClr val="002B70"/>
                </a:solidFill>
                <a:latin typeface="Times New Roman"/>
                <a:ea typeface="Times New Roman"/>
              </a:rPr>
              <a:t>Если вы поставили цель – помочь ребенку «подтянуть», какие-либо предметы, то нужно выбрать определенное время, желательно до обеда и не более часа, этого достаточно чтобы повторить пройденное. Если ваш ученик не хочет тратить каникулы на учебу, то можно предложить жребий, или тянуть билеты, в которых даны задания по разным предметам. Таким образом, без давления на ребенка можно заниматься. </a:t>
            </a:r>
            <a:r>
              <a:rPr lang="ru-RU" sz="3200" dirty="0">
                <a:solidFill>
                  <a:srgbClr val="002B70"/>
                </a:solidFill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srgbClr val="002B70"/>
                </a:solidFill>
                <a:latin typeface="Times New Roman"/>
                <a:ea typeface="Times New Roman"/>
              </a:rPr>
            </a:br>
            <a:endParaRPr lang="ru-RU" sz="3600" dirty="0">
              <a:solidFill>
                <a:srgbClr val="002B70"/>
              </a:solidFill>
            </a:endParaRPr>
          </a:p>
        </p:txBody>
      </p:sp>
      <p:pic>
        <p:nvPicPr>
          <p:cNvPr id="4098" name="Picture 2" descr="https://r1.nubex.ru/s5404-8ce/f1133_4f/1576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42" y="3717032"/>
            <a:ext cx="431837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2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6069360" cy="59046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solidFill>
                  <a:srgbClr val="C00000"/>
                </a:solidFill>
                <a:latin typeface="Times New Roman"/>
                <a:ea typeface="Times New Roman"/>
              </a:rPr>
              <a:t>Самое главное, на что следует обратить внимание – это на правила техники безопасности в период новогодних каникул. </a:t>
            </a:r>
            <a:r>
              <a:rPr lang="ru-RU" sz="1600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002560"/>
                </a:solidFill>
                <a:latin typeface="Times New Roman"/>
                <a:ea typeface="Times New Roman"/>
              </a:rPr>
              <a:t>- Запретить детям использовать пиротехнические средства. Запускают салют только взрослые, соблюдая инструкцию. </a:t>
            </a:r>
            <a:r>
              <a:rPr lang="ru-RU" sz="1600" dirty="0">
                <a:solidFill>
                  <a:srgbClr val="002560"/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002560"/>
                </a:solidFill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002560"/>
                </a:solidFill>
                <a:latin typeface="Times New Roman"/>
                <a:ea typeface="Times New Roman"/>
              </a:rPr>
              <a:t>- Переходить дорогу в строго отведенных для этого местах. Учите детей, собственным примером, правильному поведению на улице. Не разрешайте детям играть вблизи дорог и на проезжей части улицы. </a:t>
            </a:r>
            <a:r>
              <a:rPr lang="ru-RU" sz="1600" dirty="0">
                <a:solidFill>
                  <a:srgbClr val="002560"/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002560"/>
                </a:solidFill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002560"/>
                </a:solidFill>
                <a:latin typeface="Times New Roman"/>
                <a:ea typeface="Times New Roman"/>
              </a:rPr>
              <a:t>- Не забудьте о </a:t>
            </a:r>
            <a:r>
              <a:rPr lang="ru-RU" sz="1800" dirty="0" smtClean="0">
                <a:solidFill>
                  <a:srgbClr val="002560"/>
                </a:solidFill>
                <a:latin typeface="Times New Roman"/>
                <a:ea typeface="Times New Roman"/>
              </a:rPr>
              <a:t>законе согласно ч.1ст. 5.35 КоАП РФ не </a:t>
            </a:r>
            <a:r>
              <a:rPr lang="ru-RU" sz="1800" dirty="0">
                <a:solidFill>
                  <a:srgbClr val="002560"/>
                </a:solidFill>
                <a:latin typeface="Times New Roman"/>
                <a:ea typeface="Times New Roman"/>
              </a:rPr>
              <a:t>оставляйте </a:t>
            </a:r>
            <a:r>
              <a:rPr lang="ru-RU" sz="1800" dirty="0" smtClean="0">
                <a:solidFill>
                  <a:srgbClr val="002560"/>
                </a:solidFill>
                <a:latin typeface="Times New Roman"/>
                <a:ea typeface="Times New Roman"/>
              </a:rPr>
              <a:t>несовершеннолетних детей </a:t>
            </a:r>
            <a:r>
              <a:rPr lang="ru-RU" sz="1800" dirty="0">
                <a:solidFill>
                  <a:srgbClr val="002560"/>
                </a:solidFill>
                <a:latin typeface="Times New Roman"/>
                <a:ea typeface="Times New Roman"/>
              </a:rPr>
              <a:t>без </a:t>
            </a:r>
            <a:r>
              <a:rPr lang="ru-RU" sz="1800" dirty="0" smtClean="0">
                <a:solidFill>
                  <a:srgbClr val="002560"/>
                </a:solidFill>
                <a:latin typeface="Times New Roman"/>
                <a:ea typeface="Times New Roman"/>
              </a:rPr>
              <a:t>присмотра</a:t>
            </a:r>
            <a:r>
              <a:rPr lang="ru-RU" sz="1800" dirty="0">
                <a:solidFill>
                  <a:srgbClr val="002560"/>
                </a:solidFill>
                <a:latin typeface="Times New Roman"/>
                <a:ea typeface="Times New Roman"/>
              </a:rPr>
              <a:t>. </a:t>
            </a:r>
            <a:r>
              <a:rPr lang="ru-RU" sz="1600" dirty="0">
                <a:solidFill>
                  <a:srgbClr val="002560"/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002560"/>
                </a:solidFill>
                <a:latin typeface="Times New Roman"/>
                <a:ea typeface="Times New Roman"/>
              </a:rPr>
            </a:br>
            <a:r>
              <a:rPr lang="ru-RU" sz="1800" dirty="0">
                <a:solidFill>
                  <a:srgbClr val="002560"/>
                </a:solidFill>
                <a:latin typeface="Times New Roman"/>
                <a:ea typeface="Times New Roman"/>
              </a:rPr>
              <a:t>- Соблюдайте правила пожарной безопасности. </a:t>
            </a:r>
            <a:r>
              <a:rPr lang="ru-RU" sz="1800" dirty="0" smtClean="0">
                <a:solidFill>
                  <a:srgbClr val="002560"/>
                </a:solidFill>
                <a:latin typeface="Times New Roman"/>
                <a:ea typeface="Times New Roman"/>
              </a:rPr>
              <a:t/>
            </a:r>
            <a:br>
              <a:rPr lang="ru-RU" sz="1800" dirty="0" smtClean="0">
                <a:solidFill>
                  <a:srgbClr val="002560"/>
                </a:solidFill>
                <a:latin typeface="Times New Roman"/>
                <a:ea typeface="Times New Roman"/>
              </a:rPr>
            </a:br>
            <a:r>
              <a:rPr lang="ru-RU" sz="1800" dirty="0" smtClean="0">
                <a:solidFill>
                  <a:srgbClr val="002560"/>
                </a:solidFill>
                <a:latin typeface="Times New Roman"/>
                <a:ea typeface="Times New Roman"/>
              </a:rPr>
              <a:t>Для </a:t>
            </a:r>
            <a:r>
              <a:rPr lang="ru-RU" sz="1800" dirty="0">
                <a:solidFill>
                  <a:srgbClr val="002560"/>
                </a:solidFill>
                <a:latin typeface="Times New Roman"/>
                <a:ea typeface="Times New Roman"/>
              </a:rPr>
              <a:t>освещения елки необходимо использовать только исправные электрические гирлянды заводского изготовления. </a:t>
            </a:r>
            <a:r>
              <a:rPr lang="ru-RU" sz="1800" dirty="0" smtClean="0">
                <a:solidFill>
                  <a:srgbClr val="002560"/>
                </a:solidFill>
                <a:latin typeface="Times New Roman"/>
                <a:ea typeface="Times New Roman"/>
              </a:rPr>
              <a:t> </a:t>
            </a:r>
            <a:endParaRPr lang="ru-RU" sz="3600" dirty="0">
              <a:solidFill>
                <a:srgbClr val="002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7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rprisse.com/muscards/view/2014/11/06/b7b2bb7cdc1obf4b6f544b623sbddad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3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A7F"/>
      </a:hlink>
      <a:folHlink>
        <a:srgbClr val="8DB3E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255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Распланируйте каникулы, так чтобы они были в радость и принесли пользу.  В период пандемии конечно не желательно ходить по гостям, но все же можно устроить самим праздничное представление дома, вспомнить традиции – почитайте вместе с ребенком, поговорите и помечтайте, будьте больше на свежем воздухе.  </vt:lpstr>
      <vt:lpstr>Если вы поставили цель – помочь ребенку «подтянуть», какие-либо предметы, то нужно выбрать определенное время, желательно до обеда и не более часа, этого достаточно чтобы повторить пройденное. Если ваш ученик не хочет тратить каникулы на учебу, то можно предложить жребий, или тянуть билеты, в которых даны задания по разным предметам. Таким образом, без давления на ребенка можно заниматься.  </vt:lpstr>
      <vt:lpstr>Самое главное, на что следует обратить внимание – это на правила техники безопасности в период новогодних каникул.  - Запретить детям использовать пиротехнические средства. Запускают салют только взрослые, соблюдая инструкцию.  - Переходить дорогу в строго отведенных для этого местах. Учите детей, собственным примером, правильному поведению на улице. Не разрешайте детям играть вблизи дорог и на проезжей части улицы.  - Не забудьте о законе согласно ч.1ст. 5.35 КоАП РФ не оставляйте несовершеннолетних детей без присмотра.  - Соблюдайте правила пожарной безопасности.  Для освещения елки необходимо использовать только исправные электрические гирлянды заводского изготовления. 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Марина Анатольевна</cp:lastModifiedBy>
  <cp:revision>17</cp:revision>
  <dcterms:created xsi:type="dcterms:W3CDTF">2013-08-17T08:34:50Z</dcterms:created>
  <dcterms:modified xsi:type="dcterms:W3CDTF">2022-12-22T07:48:55Z</dcterms:modified>
</cp:coreProperties>
</file>