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97" r:id="rId3"/>
    <p:sldId id="298" r:id="rId4"/>
    <p:sldId id="299" r:id="rId5"/>
    <p:sldId id="300" r:id="rId6"/>
    <p:sldId id="295" r:id="rId7"/>
    <p:sldId id="256" r:id="rId8"/>
    <p:sldId id="272" r:id="rId9"/>
    <p:sldId id="303" r:id="rId10"/>
    <p:sldId id="301" r:id="rId11"/>
    <p:sldId id="286" r:id="rId12"/>
    <p:sldId id="287" r:id="rId13"/>
    <p:sldId id="288" r:id="rId14"/>
    <p:sldId id="305" r:id="rId15"/>
    <p:sldId id="306" r:id="rId16"/>
    <p:sldId id="294" r:id="rId17"/>
    <p:sldId id="274" r:id="rId18"/>
    <p:sldId id="304" r:id="rId19"/>
    <p:sldId id="278" r:id="rId20"/>
  </p:sldIdLst>
  <p:sldSz cx="9144000" cy="5143500" type="screen16x9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microsoft.com/office/2011/relationships/chartColorStyle" Target="colors3.xml" /><Relationship Id="rId3" Type="http://schemas.microsoft.com/office/2011/relationships/chartStyle" Target="style3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ColorStyle" Target="colors4.xml" /><Relationship Id="rId3" Type="http://schemas.microsoft.com/office/2011/relationships/chartStyle" Target="style4.xml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Relationship Id="rId2" Type="http://schemas.microsoft.com/office/2011/relationships/chartColorStyle" Target="colors5.xml" /><Relationship Id="rId3" Type="http://schemas.microsoft.com/office/2011/relationships/chartStyle" Target="style5.xml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Relationship Id="rId2" Type="http://schemas.microsoft.com/office/2011/relationships/chartColorStyle" Target="colors6.xml" /><Relationship Id="rId3" Type="http://schemas.microsoft.com/office/2011/relationships/chartStyle" Target="style6.xml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 /><Relationship Id="rId2" Type="http://schemas.microsoft.com/office/2011/relationships/chartColorStyle" Target="colors7.xml" /><Relationship Id="rId3" Type="http://schemas.microsoft.com/office/2011/relationships/chartStyle" Target="style7.xml" /></Relationships>
</file>

<file path=ppt/charts/_rels/chart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.xlsx" /><Relationship Id="rId2" Type="http://schemas.microsoft.com/office/2011/relationships/chartColorStyle" Target="colors8.xml" /><Relationship Id="rId3" Type="http://schemas.microsoft.com/office/2011/relationships/chartStyle" Target="style8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/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00" b="1" i="0" u="none" strike="noStrike" kern="1200" baseline="0" smtId="4294967295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sz="1800" b="1" i="0" u="none" strike="noStrike" kern="1200" baseline="0" smtId="4294967295">
            <a:solidFill>
              <a:schemeClr val="dk1">
                <a:lumMod val="75000"/>
                <a:lumOff val="2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1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496-4CB5-8887-BEC14DAA11A6}"/>
              </c:ext>
            </c:extLst>
          </c:dPt>
          <c:dPt>
            <c:idx val="1"/>
            <c:invertIfNegative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496-4CB5-8887-BEC14DAA11A6}"/>
              </c:ext>
            </c:extLst>
          </c:dPt>
          <c:dPt>
            <c:idx val="2"/>
            <c:invertIfNegative val="1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496-4CB5-8887-BEC14DAA11A6}"/>
              </c:ext>
            </c:extLst>
          </c:dPt>
          <c:dPt>
            <c:idx val="3"/>
            <c:invertIfNegative val="1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496-4CB5-8887-BEC14DAA11A6}"/>
              </c:ext>
            </c:extLst>
          </c:dPt>
          <c:dLbls>
            <c:dLbl>
              <c:idx val="0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1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2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3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000" b="1" i="0" u="none" strike="noStrike" kern="1200" baseline="0" smtId="4294967295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sz="1000" b="1" i="0" u="none" strike="noStrike" kern="1200" baseline="0" smtId="4294967295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/>
          </c:dLbls>
          <c:cat>
            <c:strRef>
              <c:f>Лист1!$A$2:$A$5</c:f>
              <c:strCache>
                <c:ptCount val="3"/>
                <c:pt idx="0">
                  <c:v>нет</c:v>
                </c:pt>
                <c:pt idx="1">
                  <c:v>иногда</c:v>
                </c:pt>
                <c:pt idx="2">
                  <c:v>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496-4CB5-8887-BEC14DAA1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legend>
      <c:legendPos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900" b="0" i="0" u="none" strike="noStrike" kern="1200" baseline="0" smtId="4294967295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sz="900" b="0" i="0" u="none" strike="noStrike" kern="1200" baseline="0" smtId="4294967295">
            <a:solidFill>
              <a:schemeClr val="dk1">
                <a:lumMod val="75000"/>
                <a:lumOff val="2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/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Вопрос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00" b="1" i="0" u="none" strike="noStrike" kern="1200" baseline="0" smtId="4294967295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sz="1800" b="1" i="0" u="none" strike="noStrike" kern="1200" baseline="0" smtId="4294967295">
            <a:solidFill>
              <a:schemeClr val="dk1">
                <a:lumMod val="75000"/>
                <a:lumOff val="2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1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04B-463A-AC73-4FED27A1348C}"/>
              </c:ext>
            </c:extLst>
          </c:dPt>
          <c:dPt>
            <c:idx val="1"/>
            <c:invertIfNegative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04B-463A-AC73-4FED27A1348C}"/>
              </c:ext>
            </c:extLst>
          </c:dPt>
          <c:dPt>
            <c:idx val="2"/>
            <c:invertIfNegative val="1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04B-463A-AC73-4FED27A1348C}"/>
              </c:ext>
            </c:extLst>
          </c:dPt>
          <c:dPt>
            <c:idx val="3"/>
            <c:invertIfNegative val="1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04B-463A-AC73-4FED27A1348C}"/>
              </c:ext>
            </c:extLst>
          </c:dPt>
          <c:dLbls>
            <c:dLbl>
              <c:idx val="0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1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2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3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000" b="1" i="0" u="none" strike="noStrike" kern="1200" baseline="0" smtId="4294967295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sz="1000" b="1" i="0" u="none" strike="noStrike" kern="1200" baseline="0" smtId="4294967295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/>
          </c:dLbls>
          <c:cat>
            <c:strRef>
              <c:f>Лист1!$A$2:$A$5</c:f>
              <c:strCache>
                <c:ptCount val="3"/>
                <c:pt idx="0">
                  <c:v>нет</c:v>
                </c:pt>
                <c:pt idx="1">
                  <c:v>иногда</c:v>
                </c:pt>
                <c:pt idx="2">
                  <c:v>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4B-463A-AC73-4FED27A13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legend>
      <c:legendPos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900" b="0" i="0" u="none" strike="noStrike" kern="1200" baseline="0" smtId="4294967295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sz="900" b="0" i="0" u="none" strike="noStrike" kern="1200" baseline="0" smtId="4294967295">
            <a:solidFill>
              <a:schemeClr val="dk1">
                <a:lumMod val="75000"/>
                <a:lumOff val="2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/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Вопрос 3</a:t>
            </a:r>
          </a:p>
        </c:rich>
      </c:tx>
      <c:layout>
        <c:manualLayout>
          <c:xMode val="edge"/>
          <c:yMode val="edge"/>
          <c:x val="0.40805554389953613"/>
          <c:y val="0.05158730223774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00" b="1" i="0" u="none" strike="noStrike" kern="1200" baseline="0" smtId="4294967295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sz="1800" b="1" i="0" u="none" strike="noStrike" kern="1200" baseline="0" smtId="4294967295">
            <a:solidFill>
              <a:schemeClr val="dk1">
                <a:lumMod val="75000"/>
                <a:lumOff val="2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1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73C-4B03-BF7A-C4DD66C51B45}"/>
              </c:ext>
            </c:extLst>
          </c:dPt>
          <c:dPt>
            <c:idx val="1"/>
            <c:invertIfNegative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73C-4B03-BF7A-C4DD66C51B45}"/>
              </c:ext>
            </c:extLst>
          </c:dPt>
          <c:dPt>
            <c:idx val="2"/>
            <c:invertIfNegative val="1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73C-4B03-BF7A-C4DD66C51B45}"/>
              </c:ext>
            </c:extLst>
          </c:dPt>
          <c:dPt>
            <c:idx val="3"/>
            <c:invertIfNegative val="1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73C-4B03-BF7A-C4DD66C51B45}"/>
              </c:ext>
            </c:extLst>
          </c:dPt>
          <c:dLbls>
            <c:dLbl>
              <c:idx val="0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1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2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3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000" b="1" i="0" u="none" strike="noStrike" kern="1200" baseline="0" smtId="4294967295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sz="1000" b="1" i="0" u="none" strike="noStrike" kern="1200" baseline="0" smtId="4294967295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/>
          </c:dLbls>
          <c:cat>
            <c:strRef>
              <c:f>Лист1!$A$2:$A$5</c:f>
              <c:strCache>
                <c:ptCount val="3"/>
                <c:pt idx="0">
                  <c:v>английский</c:v>
                </c:pt>
                <c:pt idx="1">
                  <c:v>география</c:v>
                </c:pt>
                <c:pt idx="2">
                  <c:v>русский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73C-4B03-BF7A-C4DD66C51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legend>
      <c:legendPos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900" b="0" i="0" u="none" strike="noStrike" kern="1200" baseline="0" smtId="4294967295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sz="900" b="0" i="0" u="none" strike="noStrike" kern="1200" baseline="0" smtId="4294967295">
            <a:solidFill>
              <a:schemeClr val="dk1">
                <a:lumMod val="75000"/>
                <a:lumOff val="2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/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Вопрос 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00" b="1" i="0" u="none" strike="noStrike" kern="1200" baseline="0" smtId="4294967295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sz="1800" b="1" i="0" u="none" strike="noStrike" kern="1200" baseline="0" smtId="4294967295">
            <a:solidFill>
              <a:schemeClr val="dk1">
                <a:lumMod val="75000"/>
                <a:lumOff val="2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1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ADA-4552-ADE5-322E26A92543}"/>
              </c:ext>
            </c:extLst>
          </c:dPt>
          <c:dPt>
            <c:idx val="1"/>
            <c:invertIfNegative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ADA-4552-ADE5-322E26A92543}"/>
              </c:ext>
            </c:extLst>
          </c:dPt>
          <c:dPt>
            <c:idx val="2"/>
            <c:invertIfNegative val="1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ADA-4552-ADE5-322E26A92543}"/>
              </c:ext>
            </c:extLst>
          </c:dPt>
          <c:dPt>
            <c:idx val="3"/>
            <c:invertIfNegative val="1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ADA-4552-ADE5-322E26A92543}"/>
              </c:ext>
            </c:extLst>
          </c:dPt>
          <c:dLbls>
            <c:dLbl>
              <c:idx val="0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1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2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3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000" b="1" i="0" u="none" strike="noStrike" kern="1200" baseline="0" smtId="4294967295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sz="1000" b="1" i="0" u="none" strike="noStrike" kern="1200" baseline="0" smtId="4294967295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/>
          </c:dLbls>
          <c:cat>
            <c:strRef>
              <c:f>Лист1!$A$2:$A$5</c:f>
              <c:strCache>
                <c:ptCount val="4"/>
                <c:pt idx="0">
                  <c:v>математика</c:v>
                </c:pt>
                <c:pt idx="1">
                  <c:v>история</c:v>
                </c:pt>
                <c:pt idx="2">
                  <c:v>русский</c:v>
                </c:pt>
                <c:pt idx="3">
                  <c:v>информатика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ADA-4552-ADE5-322E26A92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legend>
      <c:legendPos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900" b="0" i="0" u="none" strike="noStrike" kern="1200" baseline="0" smtId="4294967295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sz="900" b="0" i="0" u="none" strike="noStrike" kern="1200" baseline="0" smtId="4294967295">
            <a:solidFill>
              <a:schemeClr val="dk1">
                <a:lumMod val="75000"/>
                <a:lumOff val="2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a="http://schemas.openxmlformats.org/drawingml/2006/main" xmlns:r="http://schemas.openxmlformats.org/officeDocument/2006/relationships" xmlns:cs="http://schemas.microsoft.com/office/drawing/2012/chartStyle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a="http://schemas.openxmlformats.org/drawingml/2006/main" xmlns:r="http://schemas.openxmlformats.org/officeDocument/2006/relationships" xmlns:cs="http://schemas.microsoft.com/office/drawing/2012/chartStyle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8F57C-5B32-4BF6-AC7C-379B33B48E3F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12A5C-0D76-48B8-8779-16FDCCEBD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5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4F239-D01A-4FC0-834D-1471A49BB46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8874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bg>
      <p:bgPr>
        <a:blipFill dpi="0" rotWithShape="1">
          <a:blip r:embed="rId1">
            <a:alphaModFix amt="66000"/>
            <a:lum/>
          </a:blip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Click="0"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2.jpeg" /><Relationship Id="rId5" Type="http://schemas.openxmlformats.org/officeDocument/2006/relationships/image" Target="../media/image3.png" /><Relationship Id="rId6" Type="http://schemas.openxmlformats.org/officeDocument/2006/relationships/image" Target="../media/image1.jpeg" /><Relationship Id="rId7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6">
            <a:alphaModFix amt="53000"/>
            <a:lum/>
          </a:blip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3313" y="699542"/>
            <a:ext cx="5280586" cy="3960439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79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ransition advClick="0"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1.xml" /><Relationship Id="rId3" Type="http://schemas.openxmlformats.org/officeDocument/2006/relationships/chart" Target="../charts/char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3.xml" /><Relationship Id="rId3" Type="http://schemas.openxmlformats.org/officeDocument/2006/relationships/chart" Target="../charts/chart4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5.xml" /><Relationship Id="rId3" Type="http://schemas.openxmlformats.org/officeDocument/2006/relationships/chart" Target="../charts/chart6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7.xml" /><Relationship Id="rId3" Type="http://schemas.openxmlformats.org/officeDocument/2006/relationships/chart" Target="../charts/chart8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png" /><Relationship Id="rId3" Type="http://schemas.microsoft.com/office/2007/relationships/hdphoto" Target="../media/image24.wdp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png" /><Relationship Id="rId3" Type="http://schemas.microsoft.com/office/2007/relationships/hdphoto" Target="../media/image25.wdp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Relationship Id="rId3" Type="http://schemas.microsoft.com/office/2007/relationships/hdphoto" Target="../media/image27.wdp" /><Relationship Id="rId4" Type="http://schemas.openxmlformats.org/officeDocument/2006/relationships/image" Target="../media/image28.png" /><Relationship Id="rId5" Type="http://schemas.openxmlformats.org/officeDocument/2006/relationships/image" Target="../media/image29.png" /><Relationship Id="rId6" Type="http://schemas.microsoft.com/office/2007/relationships/hdphoto" Target="../media/image30.wdp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3.jpeg" /><Relationship Id="rId11" Type="http://schemas.openxmlformats.org/officeDocument/2006/relationships/image" Target="../media/image14.jpeg" /><Relationship Id="rId12" Type="http://schemas.openxmlformats.org/officeDocument/2006/relationships/image" Target="../media/image15.jpeg" /><Relationship Id="rId13" Type="http://schemas.openxmlformats.org/officeDocument/2006/relationships/image" Target="../media/image16.jpeg" /><Relationship Id="rId14" Type="http://schemas.openxmlformats.org/officeDocument/2006/relationships/image" Target="../media/image17.jpeg" /><Relationship Id="rId15" Type="http://schemas.openxmlformats.org/officeDocument/2006/relationships/image" Target="../media/image18.jpeg" /><Relationship Id="rId16" Type="http://schemas.openxmlformats.org/officeDocument/2006/relationships/image" Target="../media/image19.jpeg" /><Relationship Id="rId17" Type="http://schemas.openxmlformats.org/officeDocument/2006/relationships/image" Target="../media/image20.jpeg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Relationship Id="rId6" Type="http://schemas.openxmlformats.org/officeDocument/2006/relationships/image" Target="../media/image9.jpeg" /><Relationship Id="rId7" Type="http://schemas.openxmlformats.org/officeDocument/2006/relationships/image" Target="../media/image10.jpeg" /><Relationship Id="rId8" Type="http://schemas.openxmlformats.org/officeDocument/2006/relationships/image" Target="../media/image11.jpeg" /><Relationship Id="rId9" Type="http://schemas.openxmlformats.org/officeDocument/2006/relationships/image" Target="../media/image1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1244564717_schkoljna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0"/>
            <a:ext cx="6858000" cy="51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 rot="-315688">
            <a:off x="2927792" y="1208500"/>
            <a:ext cx="297171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100" b="1">
                <a:solidFill>
                  <a:schemeClr val="folHlink"/>
                </a:solidFill>
              </a:rPr>
              <a:t>Родительское собрание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 rot="21263136">
            <a:off x="2471113" y="1695183"/>
            <a:ext cx="410507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b="1">
                <a:solidFill>
                  <a:srgbClr val="FF3300"/>
                </a:solidFill>
              </a:rPr>
              <a:t>«Итоги </a:t>
            </a:r>
          </a:p>
          <a:p>
            <a:pPr algn="ctr"/>
            <a:r>
              <a:rPr lang="ru-RU" sz="3600" b="1">
                <a:solidFill>
                  <a:srgbClr val="FF3300"/>
                </a:solidFill>
              </a:rPr>
              <a:t>1 четверти в </a:t>
            </a:r>
          </a:p>
          <a:p>
            <a:pPr algn="ctr"/>
            <a:r>
              <a:rPr lang="ru-RU" sz="3600" b="1" smtClean="0">
                <a:solidFill>
                  <a:srgbClr val="FF3300"/>
                </a:solidFill>
              </a:rPr>
              <a:t>5 </a:t>
            </a:r>
            <a:r>
              <a:rPr lang="ru-RU" sz="3600" b="1">
                <a:solidFill>
                  <a:srgbClr val="FF3300"/>
                </a:solidFill>
              </a:rPr>
              <a:t>классе»</a:t>
            </a:r>
          </a:p>
        </p:txBody>
      </p:sp>
      <p:sp>
        <p:nvSpPr>
          <p:cNvPr id="2" name="TextBox 1"/>
          <p:cNvSpPr txBox="1"/>
          <p:nvPr/>
        </p:nvSpPr>
        <p:spPr>
          <a:xfrm rot="21237652">
            <a:off x="4803264" y="3255624"/>
            <a:ext cx="19473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smtClean="0"/>
              <a:t>10.11.2022</a:t>
            </a:r>
            <a:endParaRPr lang="ru-RU" sz="2100" b="1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63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Анкета для учащихся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7" y="1063229"/>
            <a:ext cx="7988469" cy="339447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r>
              <a:rPr lang="ru-RU" sz="7000"/>
              <a:t>1. </a:t>
            </a:r>
            <a:r>
              <a:rPr lang="ru-RU" sz="7000" smtClean="0"/>
              <a:t>Трудно ли тебе выполнять  домашнее задание?</a:t>
            </a:r>
            <a:endParaRPr lang="ru-RU" sz="7000"/>
          </a:p>
          <a:p>
            <a:pPr marL="0" indent="0">
              <a:buNone/>
            </a:pPr>
            <a:r>
              <a:rPr lang="ru-RU" sz="7000"/>
              <a:t>2</a:t>
            </a:r>
            <a:r>
              <a:rPr lang="ru-RU" sz="7000" smtClean="0"/>
              <a:t>. Помогают </a:t>
            </a:r>
            <a:r>
              <a:rPr lang="ru-RU" sz="7000"/>
              <a:t>ли </a:t>
            </a:r>
            <a:r>
              <a:rPr lang="ru-RU" sz="7000" smtClean="0"/>
              <a:t>тебе родители в  выполнении домашних </a:t>
            </a:r>
            <a:r>
              <a:rPr lang="ru-RU" sz="7000"/>
              <a:t>заданий</a:t>
            </a:r>
            <a:r>
              <a:rPr lang="ru-RU" sz="7000" smtClean="0"/>
              <a:t>?</a:t>
            </a:r>
            <a:endParaRPr lang="ru-RU" sz="7000"/>
          </a:p>
          <a:p>
            <a:pPr marL="0" indent="0">
              <a:buNone/>
            </a:pPr>
            <a:r>
              <a:rPr lang="ru-RU" sz="7000"/>
              <a:t>3</a:t>
            </a:r>
            <a:r>
              <a:rPr lang="ru-RU" sz="7000" smtClean="0"/>
              <a:t>. По какому предмету тебе сложнее всего выполнять домашнее задание?</a:t>
            </a:r>
            <a:endParaRPr lang="ru-RU" sz="7000"/>
          </a:p>
          <a:p>
            <a:pPr marL="0" lvl="0" indent="0">
              <a:buNone/>
            </a:pPr>
            <a:r>
              <a:rPr lang="ru-RU" sz="7000"/>
              <a:t>4</a:t>
            </a:r>
            <a:r>
              <a:rPr lang="ru-RU" sz="7000" smtClean="0"/>
              <a:t>. </a:t>
            </a:r>
            <a:r>
              <a:rPr lang="ru-RU" sz="7000">
                <a:solidFill>
                  <a:prstClr val="black"/>
                </a:solidFill>
              </a:rPr>
              <a:t>По какому предмету тебе </a:t>
            </a:r>
            <a:r>
              <a:rPr lang="ru-RU" sz="7000" smtClean="0">
                <a:solidFill>
                  <a:prstClr val="black"/>
                </a:solidFill>
              </a:rPr>
              <a:t>легче </a:t>
            </a:r>
            <a:r>
              <a:rPr lang="ru-RU" sz="7000">
                <a:solidFill>
                  <a:prstClr val="black"/>
                </a:solidFill>
              </a:rPr>
              <a:t>всего выполнять домашнее задание?</a:t>
            </a:r>
          </a:p>
          <a:p>
            <a:pPr marL="0" indent="0">
              <a:buNone/>
            </a:pPr>
            <a:endParaRPr lang="ru-RU" sz="7200"/>
          </a:p>
        </p:txBody>
      </p:sp>
    </p:spTree>
    <p:extLst>
      <p:ext uri="{BB962C8B-B14F-4D97-AF65-F5344CB8AC3E}">
        <p14:creationId xmlns:p14="http://schemas.microsoft.com/office/powerpoint/2010/main" val="4022864301"/>
      </p:ext>
    </p:extLst>
  </p:cSld>
  <p:clrMapOvr>
    <a:masterClrMapping/>
  </p:clrMapOvr>
  <p:transition advClick="0"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smtClean="0"/>
              <a:t>Результаты анкетирования</a:t>
            </a:r>
            <a:endParaRPr lang="ru-RU" sz="32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052" y="915566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ru-RU" sz="2000"/>
              <a:t>1. По какому предмету тебе сложнее всего выполнять домашнее задание?</a:t>
            </a:r>
          </a:p>
          <a:p>
            <a:pPr marL="0" indent="0">
              <a:buNone/>
            </a:pPr>
            <a:endParaRPr lang="ru-RU" sz="2000"/>
          </a:p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883532074"/>
              </p:ext>
            </p:extLst>
          </p:nvPr>
        </p:nvGraphicFramePr>
        <p:xfrm>
          <a:off x="1524000" y="1956842"/>
          <a:ext cx="6096000" cy="289609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31760311"/>
              </p:ext>
            </p:extLst>
          </p:nvPr>
        </p:nvGraphicFramePr>
        <p:xfrm>
          <a:off x="1979712" y="1642043"/>
          <a:ext cx="5486400" cy="32004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3803306042"/>
      </p:ext>
    </p:extLst>
  </p:cSld>
  <p:clrMapOvr>
    <a:masterClrMapping/>
  </p:clrMapOvr>
  <p:transition advClick="0"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857250"/>
          </a:xfrm>
        </p:spPr>
        <p:txBody>
          <a:bodyPr/>
          <a:lstStyle/>
          <a:p>
            <a:r>
              <a:rPr lang="ru-RU"/>
              <a:t>Результаты анкетирования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/>
              <a:t>2. Помогают ли тебе родители в  выполнении домашних заданий?</a:t>
            </a:r>
          </a:p>
          <a:p>
            <a:pPr marL="0" indent="0">
              <a:buNone/>
            </a:pPr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96806443"/>
              </p:ext>
            </p:extLst>
          </p:nvPr>
        </p:nvGraphicFramePr>
        <p:xfrm>
          <a:off x="2411760" y="1923678"/>
          <a:ext cx="4200128" cy="293179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63294523"/>
              </p:ext>
            </p:extLst>
          </p:nvPr>
        </p:nvGraphicFramePr>
        <p:xfrm>
          <a:off x="1907704" y="1541776"/>
          <a:ext cx="5486400" cy="32004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3625423504"/>
      </p:ext>
    </p:extLst>
  </p:cSld>
  <p:clrMapOvr>
    <a:masterClrMapping/>
  </p:clrMapOvr>
  <p:transition advClick="0"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857250"/>
          </a:xfrm>
        </p:spPr>
        <p:txBody>
          <a:bodyPr/>
          <a:lstStyle/>
          <a:p>
            <a:r>
              <a:rPr lang="ru-RU"/>
              <a:t>Результаты анкетирования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/>
              <a:t>3</a:t>
            </a:r>
            <a:r>
              <a:rPr lang="ru-RU" sz="2000" smtClean="0"/>
              <a:t>. </a:t>
            </a:r>
            <a:r>
              <a:rPr lang="ru-RU" sz="2000"/>
              <a:t>По какому предмету тебе сложнее всего выполнять домашнее задание?</a:t>
            </a:r>
          </a:p>
          <a:p>
            <a:pPr marL="0" indent="0">
              <a:buNone/>
            </a:pPr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96806443"/>
              </p:ext>
            </p:extLst>
          </p:nvPr>
        </p:nvGraphicFramePr>
        <p:xfrm>
          <a:off x="2411760" y="1923678"/>
          <a:ext cx="4200128" cy="293179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75319081"/>
              </p:ext>
            </p:extLst>
          </p:nvPr>
        </p:nvGraphicFramePr>
        <p:xfrm>
          <a:off x="1979712" y="1655068"/>
          <a:ext cx="5486400" cy="32004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1112852806"/>
      </p:ext>
    </p:extLst>
  </p:cSld>
  <p:clrMapOvr>
    <a:masterClrMapping/>
  </p:clrMapOvr>
  <p:transition advClick="0"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857250"/>
          </a:xfrm>
        </p:spPr>
        <p:txBody>
          <a:bodyPr/>
          <a:lstStyle/>
          <a:p>
            <a:r>
              <a:rPr lang="ru-RU"/>
              <a:t>Результаты анкетирования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000" smtClean="0"/>
              <a:t>4. </a:t>
            </a:r>
            <a:r>
              <a:rPr lang="ru-RU" sz="2000" smtClean="0">
                <a:solidFill>
                  <a:prstClr val="black"/>
                </a:solidFill>
              </a:rPr>
              <a:t>По </a:t>
            </a:r>
            <a:r>
              <a:rPr lang="ru-RU" sz="2000">
                <a:solidFill>
                  <a:prstClr val="black"/>
                </a:solidFill>
              </a:rPr>
              <a:t>какому предмету тебе легче всего выполнять домашнее задание?</a:t>
            </a:r>
          </a:p>
          <a:p>
            <a:pPr marL="0" indent="0">
              <a:buNone/>
            </a:pPr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96806443"/>
              </p:ext>
            </p:extLst>
          </p:nvPr>
        </p:nvGraphicFramePr>
        <p:xfrm>
          <a:off x="2411760" y="1923678"/>
          <a:ext cx="4200128" cy="293179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757355554"/>
              </p:ext>
            </p:extLst>
          </p:nvPr>
        </p:nvGraphicFramePr>
        <p:xfrm>
          <a:off x="1907704" y="1655068"/>
          <a:ext cx="5486400" cy="32004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1279231959"/>
      </p:ext>
    </p:extLst>
  </p:cSld>
  <p:clrMapOvr>
    <a:masterClrMapping/>
  </p:clrMapOvr>
  <p:transition advClick="0"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2060"/>
                </a:solidFill>
              </a:rPr>
              <a:t>Метод «5П</a:t>
            </a:r>
            <a:r>
              <a:rPr lang="ru-RU" b="1" smtClean="0">
                <a:solidFill>
                  <a:srgbClr val="002060"/>
                </a:solidFill>
              </a:rPr>
              <a:t>»</a:t>
            </a: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6F288-AC72-445F-9D22-757640BEFCF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815666"/>
            <a:ext cx="65347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/>
              <a:t>1П— просмотри текст (бегло);</a:t>
            </a:r>
          </a:p>
          <a:p>
            <a:r>
              <a:rPr lang="ru-RU" sz="2400" b="1"/>
              <a:t>2П — придумай к нему вопросы;</a:t>
            </a:r>
          </a:p>
          <a:p>
            <a:r>
              <a:rPr lang="ru-RU" sz="2400" b="1"/>
              <a:t>ЗП— пометь карандашом самые                    важные места;</a:t>
            </a:r>
          </a:p>
          <a:p>
            <a:r>
              <a:rPr lang="ru-RU" sz="2400" b="1"/>
              <a:t> 4П — перескажи текст (используя ключевые слова);</a:t>
            </a:r>
          </a:p>
          <a:p>
            <a:r>
              <a:rPr lang="ru-RU" sz="2400" b="1"/>
              <a:t>5П — просмотри текст повторно.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357504"/>
            <a:ext cx="1714500" cy="161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695000"/>
      </p:ext>
    </p:extLst>
  </p:cSld>
  <p:clrMapOvr>
    <a:masterClrMapping/>
  </p:clrMapOvr>
  <p:transition advClick="0"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45" r="9333"/>
          <a:stretch>
            <a:fillRect/>
          </a:stretch>
        </p:blipFill>
        <p:spPr>
          <a:xfrm>
            <a:off x="528751" y="1059582"/>
            <a:ext cx="2167441" cy="2016224"/>
          </a:xfrm>
          <a:prstGeom prst="rect">
            <a:avLst/>
          </a:prstGeom>
          <a:noFill/>
          <a:ln>
            <a:solidFill>
              <a:srgbClr val="EFEFEF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7494"/>
            <a:ext cx="7283152" cy="641856"/>
          </a:xfrm>
        </p:spPr>
        <p:txBody>
          <a:bodyPr>
            <a:normAutofit fontScale="90000"/>
          </a:bodyPr>
          <a:lstStyle/>
          <a:p>
            <a:r>
              <a:rPr lang="ru-RU" smtClean="0"/>
              <a:t>Золотые правила для родителей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909350"/>
            <a:ext cx="5842992" cy="4032448"/>
          </a:xfrm>
        </p:spPr>
        <p:txBody>
          <a:bodyPr>
            <a:normAutofit fontScale="62500" lnSpcReduction="20000"/>
          </a:bodyPr>
          <a:lstStyle/>
          <a:p>
            <a:r>
              <a:rPr lang="ru-RU" smtClean="0"/>
              <a:t>1</a:t>
            </a:r>
            <a:r>
              <a:rPr lang="ru-RU"/>
              <a:t>. Начинать выполнение домашних заданий  необходимо в одно и то же время (не позднее 18.00)</a:t>
            </a:r>
          </a:p>
          <a:p>
            <a:r>
              <a:rPr lang="ru-RU"/>
              <a:t>2. Место для выполнения домашних заданий должно быть удобным, хорошо освещено.     </a:t>
            </a:r>
          </a:p>
          <a:p>
            <a:r>
              <a:rPr lang="ru-RU"/>
              <a:t>3. Между выполнением домашних заданий по разным предметам необходимо делать перерыв (10-15минут)</a:t>
            </a:r>
          </a:p>
          <a:p>
            <a:r>
              <a:rPr lang="ru-RU"/>
              <a:t>4. Ничто не должно отвлекать ребенка во время выполнения домашнего задания. Включенные телевизор или компьютер не позволят ребёнку сосредоточиться. Любимые игрушки, телефон  и домашние животные также должны находиться на данный момент не рядом.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230986"/>
      </p:ext>
    </p:extLst>
  </p:cSld>
  <p:clrMapOvr>
    <a:masterClrMapping/>
  </p:clrMapOvr>
  <p:transition advClick="0"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45" r="9333"/>
          <a:stretch>
            <a:fillRect/>
          </a:stretch>
        </p:blipFill>
        <p:spPr>
          <a:xfrm>
            <a:off x="528751" y="1059582"/>
            <a:ext cx="2167441" cy="2016224"/>
          </a:xfrm>
          <a:prstGeom prst="rect">
            <a:avLst/>
          </a:prstGeom>
          <a:noFill/>
          <a:ln>
            <a:solidFill>
              <a:srgbClr val="EFEFEF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7494"/>
            <a:ext cx="7283152" cy="641856"/>
          </a:xfrm>
        </p:spPr>
        <p:txBody>
          <a:bodyPr>
            <a:normAutofit fontScale="90000"/>
          </a:bodyPr>
          <a:lstStyle/>
          <a:p>
            <a:r>
              <a:rPr lang="ru-RU" smtClean="0"/>
              <a:t>Золотые правила для родителей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909350"/>
            <a:ext cx="5842992" cy="3462600"/>
          </a:xfrm>
        </p:spPr>
        <p:txBody>
          <a:bodyPr>
            <a:normAutofit fontScale="70000" lnSpcReduction="20000"/>
          </a:bodyPr>
          <a:lstStyle/>
          <a:p>
            <a:r>
              <a:rPr lang="ru-RU"/>
              <a:t>5. Ребёнок должен сам прочитать задание, вспомнить комментарий учителя, выполнить домашнее задание.</a:t>
            </a:r>
          </a:p>
          <a:p>
            <a:r>
              <a:rPr lang="ru-RU"/>
              <a:t>6. Роль родителя при выполнении домашнего задания пятиклассником - ненавязчивый контроль.</a:t>
            </a:r>
          </a:p>
          <a:p>
            <a:r>
              <a:rPr lang="ru-RU"/>
              <a:t>7. Причины затруднений по различным предметам у каждого ребёнка индивидуальны. Проконсультируйтесь у учителя- предметника, что необходимо сделать, чтобы удалить пробелы в знаниях.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517"/>
      </p:ext>
    </p:extLst>
  </p:cSld>
  <p:clrMapOvr>
    <a:masterClrMapping/>
  </p:clrMapOvr>
  <p:transition advClick="0"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540" y="217644"/>
            <a:ext cx="1552486" cy="21912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441345"/>
            <a:ext cx="1726273" cy="1576361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1985516" y="1190767"/>
            <a:ext cx="936104" cy="9361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015947" y="1093296"/>
            <a:ext cx="1080120" cy="9361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987824" y="4297652"/>
            <a:ext cx="3240360" cy="747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 rot="10800000" flipV="1">
            <a:off x="2379542" y="2408914"/>
            <a:ext cx="4176465" cy="1549807"/>
          </a:xfrm>
        </p:spPr>
        <p:txBody>
          <a:bodyPr>
            <a:noAutofit/>
          </a:bodyPr>
          <a:lstStyle/>
          <a:p>
            <a:r>
              <a:rPr lang="ru-RU" sz="2800"/>
              <a:t>Только общими усилиями мы </a:t>
            </a:r>
            <a:r>
              <a:rPr lang="ru-RU" sz="2800" smtClean="0"/>
              <a:t>успешно </a:t>
            </a:r>
            <a:r>
              <a:rPr lang="ru-RU" sz="2800"/>
              <a:t>преодолеем все трудности</a:t>
            </a:r>
            <a:br>
              <a:rPr lang="ru-RU" sz="2800"/>
            </a:br>
            <a:endParaRPr lang="ru-RU" sz="280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 flipV="1">
            <a:off x="3995936" y="5564500"/>
            <a:ext cx="2150990" cy="247610"/>
          </a:xfrm>
        </p:spPr>
        <p:txBody>
          <a:bodyPr>
            <a:normAutofit fontScale="47500" lnSpcReduction="20000"/>
          </a:bodyPr>
          <a:lstStyle/>
          <a:p>
            <a:pPr algn="just"/>
            <a:endParaRPr lang="ru-RU" sz="240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949" l="0" r="899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11557"/>
            <a:ext cx="2052228" cy="197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3779"/>
      </p:ext>
    </p:extLst>
  </p:cSld>
  <p:clrMapOvr>
    <a:masterClrMapping/>
  </p:clrMapOvr>
  <p:transition advClick="0"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Итоги четверти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Хорошистов: 3 </a:t>
            </a:r>
          </a:p>
          <a:p>
            <a:r>
              <a:rPr lang="ru-RU" smtClean="0"/>
              <a:t>Неуспевающих нет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863066"/>
      </p:ext>
    </p:extLst>
  </p:cSld>
  <p:clrMapOvr>
    <a:masterClrMapping/>
  </p:clrMapOvr>
  <p:transition advClick="0"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Участие в мероприятиях школы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44" y="1200150"/>
            <a:ext cx="6033911" cy="33940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43" y="1200150"/>
            <a:ext cx="6033911" cy="3394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0608"/>
            <a:ext cx="6474697" cy="36753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373" y="989830"/>
            <a:ext cx="5861246" cy="41536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2" y="1190608"/>
            <a:ext cx="7740352" cy="35724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31" y="1014747"/>
            <a:ext cx="6804248" cy="38273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8" y="952411"/>
            <a:ext cx="3330510" cy="38061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01" y="907566"/>
            <a:ext cx="2382713" cy="42359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1" y="886135"/>
            <a:ext cx="7433627" cy="41814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4" y="886135"/>
            <a:ext cx="7433627" cy="41814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95" y="890668"/>
            <a:ext cx="5589240" cy="419193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2" y="905876"/>
            <a:ext cx="7177405" cy="40372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09" y="888269"/>
            <a:ext cx="5733256" cy="4299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1946" y="962822"/>
            <a:ext cx="4878099" cy="40027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18" y="890313"/>
            <a:ext cx="3092991" cy="42146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712" y="841007"/>
            <a:ext cx="3007637" cy="436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3354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9502"/>
            <a:ext cx="7772400" cy="1102519"/>
          </a:xfrm>
        </p:spPr>
        <p:txBody>
          <a:bodyPr/>
          <a:lstStyle/>
          <a:p>
            <a:r>
              <a:rPr lang="ru-RU" smtClean="0"/>
              <a:t>Участие в олимпиадах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275606"/>
            <a:ext cx="6400800" cy="3168352"/>
          </a:xfrm>
        </p:spPr>
        <p:txBody>
          <a:bodyPr>
            <a:normAutofit fontScale="62500" lnSpcReduction="20000"/>
          </a:bodyPr>
          <a:lstStyle/>
          <a:p>
            <a:r>
              <a:rPr lang="ru-RU" sz="45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биологии – Миронов Саша </a:t>
            </a:r>
          </a:p>
          <a:p>
            <a:r>
              <a:rPr lang="ru-RU" sz="45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истории – Тюменцев Елисей, </a:t>
            </a:r>
          </a:p>
          <a:p>
            <a:r>
              <a:rPr lang="ru-RU" sz="45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английскому языку  - </a:t>
            </a:r>
          </a:p>
          <a:p>
            <a:r>
              <a:rPr lang="ru-RU" sz="45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Поляков Владимир и Лельхова Надежда,</a:t>
            </a:r>
          </a:p>
          <a:p>
            <a:r>
              <a:rPr lang="ru-RU" sz="45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технологии – Лельхова Надежда, также ребята приняли участие в онлайн-олимпиадах  «Учи.ру» по русскому языку и по шахматам</a:t>
            </a:r>
          </a:p>
          <a:p>
            <a:endParaRPr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02691"/>
      </p:ext>
    </p:extLst>
  </p:cSld>
  <p:clrMapOvr>
    <a:masterClrMapping/>
  </p:clrMapOvr>
  <p:transition advClick="0"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2558107"/>
          </a:xfrm>
        </p:spPr>
        <p:txBody>
          <a:bodyPr>
            <a:normAutofit fontScale="90000"/>
          </a:bodyPr>
          <a:lstStyle/>
          <a:p>
            <a:r>
              <a:rPr lang="ru-RU" smtClean="0"/>
              <a:t>1. Положение о портфолио обучающегося</a:t>
            </a:r>
            <a:br>
              <a:rPr lang="ru-RU" smtClean="0"/>
            </a:br>
            <a:r>
              <a:rPr lang="ru-RU" smtClean="0"/>
              <a:t>2. Положение о проектной деятельности.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07757"/>
      </p:ext>
    </p:extLst>
  </p:cSld>
  <p:clrMapOvr>
    <a:masterClrMapping/>
  </p:clrMapOvr>
  <p:transition advClick="0"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203598"/>
            <a:ext cx="6408712" cy="1275165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 домашнего задания в успешном обучении детей   </a:t>
            </a:r>
            <a:endParaRPr lang="ru-RU" sz="1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6" y="2215566"/>
            <a:ext cx="2304258" cy="263990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15566"/>
            <a:ext cx="7772400" cy="1102519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smtClean="0"/>
              <a:t>«Нельзя человека научить на всю жизнь, его надо научить учиться всю жизнь»</a:t>
            </a:r>
            <a:br>
              <a:rPr lang="ru-RU" sz="3200" smtClean="0"/>
            </a:br>
            <a:r>
              <a:rPr lang="ru-RU" sz="3200" smtClean="0"/>
              <a:t>                                                          К.Д. Ушинский</a:t>
            </a:r>
            <a:endParaRPr lang="ru-RU" sz="32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571750"/>
            <a:ext cx="7990656" cy="2232248"/>
          </a:xfrm>
        </p:spPr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66"/>
      </p:ext>
    </p:extLst>
  </p:cSld>
  <p:clrMapOvr>
    <a:masterClrMapping/>
  </p:clrMapOvr>
  <p:transition advClick="0"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7534"/>
            <a:ext cx="8229600" cy="410445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b="1" i="1">
                <a:solidFill>
                  <a:srgbClr val="7030A0"/>
                </a:solidFill>
              </a:rPr>
              <a:t>Цели домашнего задания:</a:t>
            </a:r>
            <a:endParaRPr lang="ru-RU">
              <a:solidFill>
                <a:srgbClr val="7030A0"/>
              </a:solidFill>
            </a:endParaRPr>
          </a:p>
          <a:p>
            <a:pPr lvl="0" algn="just"/>
            <a:r>
              <a:rPr lang="ru-RU" sz="3800">
                <a:solidFill>
                  <a:srgbClr val="7030A0"/>
                </a:solidFill>
              </a:rPr>
              <a:t>Подготовка к восприятию нового материала.</a:t>
            </a:r>
          </a:p>
          <a:p>
            <a:pPr lvl="0" algn="just"/>
            <a:r>
              <a:rPr lang="ru-RU" sz="3800">
                <a:solidFill>
                  <a:srgbClr val="7030A0"/>
                </a:solidFill>
              </a:rPr>
              <a:t>Проверка  прочности знаний по  изученной теме, умения применить их на практике</a:t>
            </a:r>
          </a:p>
          <a:p>
            <a:pPr lvl="0" algn="just"/>
            <a:r>
              <a:rPr lang="ru-RU" sz="3800">
                <a:solidFill>
                  <a:srgbClr val="7030A0"/>
                </a:solidFill>
              </a:rPr>
              <a:t>Расширение знаний по изученной теме, творческое задание</a:t>
            </a:r>
          </a:p>
          <a:p>
            <a:pPr lvl="0" algn="just"/>
            <a:r>
              <a:rPr lang="ru-RU" sz="3800">
                <a:solidFill>
                  <a:srgbClr val="7030A0"/>
                </a:solidFill>
              </a:rPr>
              <a:t>Самостоятельное изучение нового материала</a:t>
            </a:r>
          </a:p>
          <a:p>
            <a:pPr lvl="0" algn="just"/>
            <a:r>
              <a:rPr lang="ru-RU" sz="3800">
                <a:solidFill>
                  <a:srgbClr val="7030A0"/>
                </a:solidFill>
              </a:rPr>
              <a:t>Воспитывается самодисциплина, чувство долга, ответственность,  сила воли.</a:t>
            </a:r>
          </a:p>
          <a:p>
            <a:pPr lvl="0" algn="just"/>
            <a:r>
              <a:rPr lang="ru-RU" sz="3800">
                <a:solidFill>
                  <a:srgbClr val="7030A0"/>
                </a:solidFill>
              </a:rPr>
              <a:t>Происходит развитие памяти, автоматизация навыков.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242947"/>
      </p:ext>
    </p:extLst>
  </p:cSld>
  <p:clrMapOvr>
    <a:masterClrMapping/>
  </p:clrMapOvr>
  <p:transition advClick="0"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7534"/>
            <a:ext cx="8229600" cy="4032448"/>
          </a:xfrm>
        </p:spPr>
        <p:txBody>
          <a:bodyPr>
            <a:normAutofit fontScale="40000" lnSpcReduction="20000"/>
          </a:bodyPr>
          <a:lstStyle/>
          <a:p>
            <a:r>
              <a:rPr lang="ru-RU" sz="4800"/>
              <a:t>1. Изменилось ли отношение вашего ребенка к выполнению домашних заданий в пятом классе по сравнению с начальной школой?</a:t>
            </a:r>
          </a:p>
          <a:p>
            <a:r>
              <a:rPr lang="ru-RU" sz="4800"/>
              <a:t>2. Сколько времени в день тратит ваш ребенок на подготовку домашних заданий?</a:t>
            </a:r>
          </a:p>
          <a:p>
            <a:r>
              <a:rPr lang="ru-RU" sz="4800"/>
              <a:t>3. Какие предметы требуют больших затрат времени?</a:t>
            </a:r>
          </a:p>
          <a:p>
            <a:r>
              <a:rPr lang="ru-RU" sz="4800"/>
              <a:t>4. Всегда ли ваш ребенок понимает, что он должен сделать, выполняя домашнее задание?</a:t>
            </a:r>
          </a:p>
          <a:p>
            <a:r>
              <a:rPr lang="ru-RU" sz="4800"/>
              <a:t>5. Приходится ли вам помогать ребенку выполнять домашнее задание?</a:t>
            </a:r>
          </a:p>
          <a:p>
            <a:r>
              <a:rPr lang="ru-RU" sz="4800"/>
              <a:t>6. По каким предметам вы помогаете ребенку выполнять домашнее задание?</a:t>
            </a:r>
          </a:p>
          <a:p>
            <a:r>
              <a:rPr lang="ru-RU" sz="4800"/>
              <a:t>7. Всегда ли вашему ребенку объективно выставляется оценка за выполненную домашнюю работу?</a:t>
            </a:r>
          </a:p>
          <a:p>
            <a:r>
              <a:rPr lang="ru-RU" sz="4800"/>
              <a:t>8. Всегда ли ваш ребенок знает, что задано по тому или иному предмету?</a:t>
            </a:r>
          </a:p>
          <a:p>
            <a:r>
              <a:rPr lang="ru-RU" sz="4800"/>
              <a:t>9. Чем объясняет ваш ребенок, что задание в дневнике не записано?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95419"/>
      </p:ext>
    </p:extLst>
  </p:cSld>
  <p:clrMapOvr>
    <a:masterClrMapping/>
  </p:clrMapOvr>
  <p:transition advClick="0"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65</Paragraphs>
  <Slides>18</Slides>
  <Notes>1</Notes>
  <TotalTime>1456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3">
      <vt:lpstr>Arial</vt:lpstr>
      <vt:lpstr>Calibri</vt:lpstr>
      <vt:lpstr>Calibri Light</vt:lpstr>
      <vt:lpstr>Times New Roman</vt:lpstr>
      <vt:lpstr>Тема Office</vt:lpstr>
      <vt:lpstr>PowerPoint Presentation</vt:lpstr>
      <vt:lpstr>Итоги четверти</vt:lpstr>
      <vt:lpstr>Участие в мероприятиях школы</vt:lpstr>
      <vt:lpstr>Участие в олимпиадах</vt:lpstr>
      <vt:lpstr>1. Положение о портфолио обучающегося2. Положение о проектной деятельности.</vt:lpstr>
      <vt:lpstr>Роль домашнего задания в успешном обучении детей   </vt:lpstr>
      <vt:lpstr>«Нельзя человека научить на всю жизнь, его надо научить учиться всю жизнь»                                                          К.Д. Ушинский</vt:lpstr>
      <vt:lpstr>PowerPoint Presentation</vt:lpstr>
      <vt:lpstr>PowerPoint Presentation</vt:lpstr>
      <vt:lpstr>Анкета для учащихся</vt:lpstr>
      <vt:lpstr>Результаты анкетирования</vt:lpstr>
      <vt:lpstr>Результаты анкетирования</vt:lpstr>
      <vt:lpstr>Результаты анкетирования</vt:lpstr>
      <vt:lpstr>Результаты анкетирования</vt:lpstr>
      <vt:lpstr>Метод «5П»</vt:lpstr>
      <vt:lpstr>Золотые правила для родителей</vt:lpstr>
      <vt:lpstr>Золотые правила для родителей</vt:lpstr>
      <vt:lpstr>Только общими усилиями мы успешно преодолеем все трудности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user</dc:creator>
  <cp:lastModifiedBy>Светлана Сергеевна</cp:lastModifiedBy>
  <cp:revision>216</cp:revision>
  <dcterms:created xsi:type="dcterms:W3CDTF">2018-01-15T20:25:45Z</dcterms:created>
  <dcterms:modified xsi:type="dcterms:W3CDTF">2023-01-24T12:39:41Z</dcterms:modified>
</cp:coreProperties>
</file>