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7"/>
  </p:notesMasterIdLst>
  <p:sldIdLst>
    <p:sldId id="256" r:id="rId3"/>
    <p:sldId id="257" r:id="rId4"/>
    <p:sldId id="258" r:id="rId5"/>
    <p:sldId id="259" r:id="rId6"/>
    <p:sldId id="260" r:id="rId7"/>
    <p:sldId id="261" r:id="rId8"/>
    <p:sldId id="269" r:id="rId9"/>
    <p:sldId id="262" r:id="rId10"/>
    <p:sldId id="263" r:id="rId11"/>
    <p:sldId id="265" r:id="rId12"/>
    <p:sldId id="266" r:id="rId13"/>
    <p:sldId id="267" r:id="rId14"/>
    <p:sldId id="264"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1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759F0-B79C-4ADF-8B0B-E4B0856A7319}" type="datetimeFigureOut">
              <a:rPr lang="ru-RU" smtClean="0"/>
              <a:t>22.12.2022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9EDB1-2A7F-406D-902D-58DE9C1C22A5}" type="slidenum">
              <a:rPr lang="ru-RU" smtClean="0"/>
              <a:t>‹#›</a:t>
            </a:fld>
            <a:endParaRPr lang="ru-RU"/>
          </a:p>
        </p:txBody>
      </p:sp>
    </p:spTree>
    <p:extLst>
      <p:ext uri="{BB962C8B-B14F-4D97-AF65-F5344CB8AC3E}">
        <p14:creationId xmlns:p14="http://schemas.microsoft.com/office/powerpoint/2010/main" val="51682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2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16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39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155553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211431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6E7318-6B31-4AA5-B45E-17B95CFF60E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729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3E33BE-8896-4BED-ACE7-3ADF6AC8FD20}"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279804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3E33BE-8896-4BED-ACE7-3ADF6AC8FD20}"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6E7318-6B31-4AA5-B45E-17B95CFF60E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089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3E33BE-8896-4BED-ACE7-3ADF6AC8FD20}"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41225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373305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210211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и текст над объектом" type="txOverObj">
  <p:cSld name="Заголовок и текст над объектом">
    <p:spTree>
      <p:nvGrpSpPr>
        <p:cNvPr id="1" name="Shape 103"/>
        <p:cNvGrpSpPr/>
        <p:nvPr/>
      </p:nvGrpSpPr>
      <p:grpSpPr>
        <a:xfrm>
          <a:off x="0" y="0"/>
          <a:ext cx="0" cy="0"/>
          <a:chOff x="0" y="0"/>
          <a:chExt cx="0" cy="0"/>
        </a:xfrm>
      </p:grpSpPr>
      <p:sp>
        <p:nvSpPr>
          <p:cNvPr id="104" name="Google Shape;104;p12"/>
          <p:cNvSpPr txBox="1">
            <a:spLocks noGrp="1"/>
          </p:cNvSpPr>
          <p:nvPr>
            <p:ph type="title"/>
          </p:nvPr>
        </p:nvSpPr>
        <p:spPr>
          <a:xfrm>
            <a:off x="1016000" y="762000"/>
            <a:ext cx="10566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body" idx="1"/>
          </p:nvPr>
        </p:nvSpPr>
        <p:spPr>
          <a:xfrm>
            <a:off x="1117601" y="2362200"/>
            <a:ext cx="10257367" cy="17859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06" name="Google Shape;106;p12"/>
          <p:cNvSpPr txBox="1">
            <a:spLocks noGrp="1"/>
          </p:cNvSpPr>
          <p:nvPr>
            <p:ph type="body" idx="2"/>
          </p:nvPr>
        </p:nvSpPr>
        <p:spPr>
          <a:xfrm>
            <a:off x="1117601" y="4300539"/>
            <a:ext cx="10257367" cy="17859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07" name="Google Shape;107;p12"/>
          <p:cNvSpPr txBox="1">
            <a:spLocks noGrp="1"/>
          </p:cNvSpPr>
          <p:nvPr>
            <p:ph type="dt" idx="10"/>
          </p:nvPr>
        </p:nvSpPr>
        <p:spPr>
          <a:xfrm>
            <a:off x="3251201" y="6248400"/>
            <a:ext cx="2840567" cy="4746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2"/>
          <p:cNvSpPr txBox="1">
            <a:spLocks noGrp="1"/>
          </p:cNvSpPr>
          <p:nvPr>
            <p:ph type="ftr" idx="11"/>
          </p:nvPr>
        </p:nvSpPr>
        <p:spPr>
          <a:xfrm>
            <a:off x="7721601" y="6248400"/>
            <a:ext cx="3862916" cy="4746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2"/>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2440461"/>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два объекта и текст" type="twoObjAndTx">
  <p:cSld name="Заголовок, два объекта и текст">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1016000" y="762000"/>
            <a:ext cx="10566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4"/>
          <p:cNvSpPr txBox="1">
            <a:spLocks noGrp="1"/>
          </p:cNvSpPr>
          <p:nvPr>
            <p:ph type="body" idx="1"/>
          </p:nvPr>
        </p:nvSpPr>
        <p:spPr>
          <a:xfrm>
            <a:off x="1117601" y="2362200"/>
            <a:ext cx="5027084" cy="17859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26" name="Google Shape;126;p14"/>
          <p:cNvSpPr txBox="1">
            <a:spLocks noGrp="1"/>
          </p:cNvSpPr>
          <p:nvPr>
            <p:ph type="body" idx="2"/>
          </p:nvPr>
        </p:nvSpPr>
        <p:spPr>
          <a:xfrm>
            <a:off x="1117601" y="4300539"/>
            <a:ext cx="5027084" cy="17859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27" name="Google Shape;127;p14"/>
          <p:cNvSpPr txBox="1">
            <a:spLocks noGrp="1"/>
          </p:cNvSpPr>
          <p:nvPr>
            <p:ph type="body" idx="3"/>
          </p:nvPr>
        </p:nvSpPr>
        <p:spPr>
          <a:xfrm>
            <a:off x="6347884" y="2362201"/>
            <a:ext cx="5027083" cy="37242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28" name="Google Shape;128;p14"/>
          <p:cNvSpPr txBox="1">
            <a:spLocks noGrp="1"/>
          </p:cNvSpPr>
          <p:nvPr>
            <p:ph type="dt" idx="10"/>
          </p:nvPr>
        </p:nvSpPr>
        <p:spPr>
          <a:xfrm>
            <a:off x="3251201" y="6248400"/>
            <a:ext cx="2840567" cy="4746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4"/>
          <p:cNvSpPr txBox="1">
            <a:spLocks noGrp="1"/>
          </p:cNvSpPr>
          <p:nvPr>
            <p:ph type="ftr" idx="11"/>
          </p:nvPr>
        </p:nvSpPr>
        <p:spPr>
          <a:xfrm>
            <a:off x="7721601" y="6248400"/>
            <a:ext cx="3862916" cy="4746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4"/>
          <p:cNvSpPr txBox="1">
            <a:spLocks noGrp="1"/>
          </p:cNvSpPr>
          <p:nvPr>
            <p:ph type="sldNum" idx="12"/>
          </p:nvPr>
        </p:nvSpPr>
        <p:spPr>
          <a:xfrm>
            <a:off x="112183" y="6242050"/>
            <a:ext cx="783167" cy="48895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5317385"/>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57"/>
        <p:cNvGrpSpPr/>
        <p:nvPr/>
      </p:nvGrpSpPr>
      <p:grpSpPr>
        <a:xfrm>
          <a:off x="0" y="0"/>
          <a:ext cx="0" cy="0"/>
          <a:chOff x="0" y="0"/>
          <a:chExt cx="0" cy="0"/>
        </a:xfrm>
      </p:grpSpPr>
      <p:sp>
        <p:nvSpPr>
          <p:cNvPr id="58" name="Google Shape;58;p6"/>
          <p:cNvSpPr txBox="1">
            <a:spLocks noGrp="1"/>
          </p:cNvSpPr>
          <p:nvPr>
            <p:ph type="body" idx="1"/>
          </p:nvPr>
        </p:nvSpPr>
        <p:spPr>
          <a:xfrm>
            <a:off x="1162049" y="2674938"/>
            <a:ext cx="9878483" cy="34512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59" name="Google Shape;59;p6"/>
          <p:cNvSpPr txBox="1">
            <a:spLocks noGrp="1"/>
          </p:cNvSpPr>
          <p:nvPr>
            <p:ph type="title"/>
          </p:nvPr>
        </p:nvSpPr>
        <p:spPr>
          <a:xfrm>
            <a:off x="609600" y="338138"/>
            <a:ext cx="10972800" cy="12525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dt" idx="10"/>
          </p:nvPr>
        </p:nvSpPr>
        <p:spPr>
          <a:xfrm>
            <a:off x="6885517"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258234"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5321300" y="6249988"/>
            <a:ext cx="1549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784094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55521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609600" y="338138"/>
            <a:ext cx="10972800" cy="12525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body" idx="1"/>
          </p:nvPr>
        </p:nvSpPr>
        <p:spPr>
          <a:xfrm rot="5400000">
            <a:off x="4375680" y="-538693"/>
            <a:ext cx="3451225" cy="9878483"/>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a:lvl1pPr>
            <a:lvl2pPr marL="914400" lvl="1" indent="-368300" algn="l">
              <a:spcBef>
                <a:spcPts val="440"/>
              </a:spcBef>
              <a:spcAft>
                <a:spcPts val="0"/>
              </a:spcAft>
              <a:buSzPts val="2200"/>
              <a:buChar char="*"/>
              <a:defRPr/>
            </a:lvl2pPr>
            <a:lvl3pPr marL="1371600" lvl="2" indent="-355600" algn="l">
              <a:spcBef>
                <a:spcPts val="400"/>
              </a:spcBef>
              <a:spcAft>
                <a:spcPts val="0"/>
              </a:spcAft>
              <a:buSzPts val="2000"/>
              <a:buChar char="*"/>
              <a:defRPr/>
            </a:lvl3pPr>
            <a:lvl4pPr marL="1828800" lvl="3" indent="-342900" algn="l">
              <a:spcBef>
                <a:spcPts val="360"/>
              </a:spcBef>
              <a:spcAft>
                <a:spcPts val="0"/>
              </a:spcAft>
              <a:buSzPts val="1800"/>
              <a:buChar char="*"/>
              <a:defRPr/>
            </a:lvl4pPr>
            <a:lvl5pPr marL="2286000" lvl="4" indent="-330200" algn="l">
              <a:spcBef>
                <a:spcPts val="320"/>
              </a:spcBef>
              <a:spcAft>
                <a:spcPts val="0"/>
              </a:spcAft>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66" name="Google Shape;66;p7"/>
          <p:cNvSpPr txBox="1">
            <a:spLocks noGrp="1"/>
          </p:cNvSpPr>
          <p:nvPr>
            <p:ph type="dt" idx="10"/>
          </p:nvPr>
        </p:nvSpPr>
        <p:spPr>
          <a:xfrm>
            <a:off x="6885517"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258234"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5321300" y="6249988"/>
            <a:ext cx="1549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074593"/>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609600" y="338138"/>
            <a:ext cx="10972800" cy="12525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dt" idx="10"/>
          </p:nvPr>
        </p:nvSpPr>
        <p:spPr>
          <a:xfrm>
            <a:off x="6885517"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258234"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5321300" y="6249988"/>
            <a:ext cx="1549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6480940"/>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609600" y="338138"/>
            <a:ext cx="10972800" cy="12525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body" idx="1"/>
          </p:nvPr>
        </p:nvSpPr>
        <p:spPr>
          <a:xfrm>
            <a:off x="902208" y="2678114"/>
            <a:ext cx="5096256"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77" name="Google Shape;77;p9"/>
          <p:cNvSpPr txBox="1">
            <a:spLocks noGrp="1"/>
          </p:cNvSpPr>
          <p:nvPr>
            <p:ph type="body" idx="2"/>
          </p:nvPr>
        </p:nvSpPr>
        <p:spPr>
          <a:xfrm>
            <a:off x="903110" y="3429001"/>
            <a:ext cx="5093407" cy="2697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78" name="Google Shape;78;p9"/>
          <p:cNvSpPr txBox="1">
            <a:spLocks noGrp="1"/>
          </p:cNvSpPr>
          <p:nvPr>
            <p:ph type="body" idx="3"/>
          </p:nvPr>
        </p:nvSpPr>
        <p:spPr>
          <a:xfrm>
            <a:off x="6197600" y="2678113"/>
            <a:ext cx="5096256"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79" name="Google Shape;79;p9"/>
          <p:cNvSpPr txBox="1">
            <a:spLocks noGrp="1"/>
          </p:cNvSpPr>
          <p:nvPr>
            <p:ph type="body" idx="4"/>
          </p:nvPr>
        </p:nvSpPr>
        <p:spPr>
          <a:xfrm>
            <a:off x="6193367" y="3429001"/>
            <a:ext cx="5096256" cy="2697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80" name="Google Shape;80;p9"/>
          <p:cNvSpPr txBox="1">
            <a:spLocks noGrp="1"/>
          </p:cNvSpPr>
          <p:nvPr>
            <p:ph type="dt" idx="10"/>
          </p:nvPr>
        </p:nvSpPr>
        <p:spPr>
          <a:xfrm>
            <a:off x="6885517"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258234"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5321300" y="6249988"/>
            <a:ext cx="1549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5167483"/>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09600" y="338138"/>
            <a:ext cx="10972800" cy="12525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902207" y="2679192"/>
            <a:ext cx="5096256" cy="3447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86" name="Google Shape;86;p10"/>
          <p:cNvSpPr txBox="1">
            <a:spLocks noGrp="1"/>
          </p:cNvSpPr>
          <p:nvPr>
            <p:ph type="body" idx="2"/>
          </p:nvPr>
        </p:nvSpPr>
        <p:spPr>
          <a:xfrm>
            <a:off x="6193536" y="2679192"/>
            <a:ext cx="5096256" cy="3447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87" name="Google Shape;87;p10"/>
          <p:cNvSpPr txBox="1">
            <a:spLocks noGrp="1"/>
          </p:cNvSpPr>
          <p:nvPr>
            <p:ph type="dt" idx="10"/>
          </p:nvPr>
        </p:nvSpPr>
        <p:spPr>
          <a:xfrm>
            <a:off x="6885517"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258234" y="6249988"/>
            <a:ext cx="504824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5321300" y="6249988"/>
            <a:ext cx="15494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087859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3E33BE-8896-4BED-ACE7-3ADF6AC8FD20}"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407794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3E33BE-8896-4BED-ACE7-3ADF6AC8FD20}"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359001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3E33BE-8896-4BED-ACE7-3ADF6AC8FD20}" type="datetimeFigureOut">
              <a:rPr lang="ru-RU" smtClean="0"/>
              <a:t>22.12.2022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409791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3E33BE-8896-4BED-ACE7-3ADF6AC8FD20}" type="datetimeFigureOut">
              <a:rPr lang="ru-RU" smtClean="0"/>
              <a:t>22.12.2022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240114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E33BE-8896-4BED-ACE7-3ADF6AC8FD20}" type="datetimeFigureOut">
              <a:rPr lang="ru-RU" smtClean="0"/>
              <a:t>22.12.2022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107008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3E33BE-8896-4BED-ACE7-3ADF6AC8FD20}"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206505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3E33BE-8896-4BED-ACE7-3ADF6AC8FD20}"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6E7318-6B31-4AA5-B45E-17B95CFF60EA}" type="slidenum">
              <a:rPr lang="ru-RU" smtClean="0"/>
              <a:t>‹#›</a:t>
            </a:fld>
            <a:endParaRPr lang="ru-RU"/>
          </a:p>
        </p:txBody>
      </p:sp>
    </p:spTree>
    <p:extLst>
      <p:ext uri="{BB962C8B-B14F-4D97-AF65-F5344CB8AC3E}">
        <p14:creationId xmlns:p14="http://schemas.microsoft.com/office/powerpoint/2010/main" val="282253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3E33BE-8896-4BED-ACE7-3ADF6AC8FD20}" type="datetimeFigureOut">
              <a:rPr lang="ru-RU" smtClean="0"/>
              <a:t>22.12.2022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6E7318-6B31-4AA5-B45E-17B95CFF60EA}" type="slidenum">
              <a:rPr lang="ru-RU" smtClean="0"/>
              <a:t>‹#›</a:t>
            </a:fld>
            <a:endParaRPr lang="ru-RU"/>
          </a:p>
        </p:txBody>
      </p:sp>
    </p:spTree>
    <p:extLst>
      <p:ext uri="{BB962C8B-B14F-4D97-AF65-F5344CB8AC3E}">
        <p14:creationId xmlns:p14="http://schemas.microsoft.com/office/powerpoint/2010/main" val="71072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5"/>
          <p:cNvSpPr/>
          <p:nvPr/>
        </p:nvSpPr>
        <p:spPr>
          <a:xfrm>
            <a:off x="304801" y="228600"/>
            <a:ext cx="11595100" cy="2468562"/>
          </a:xfrm>
          <a:prstGeom prst="roundRect">
            <a:avLst>
              <a:gd name="adj" fmla="val 726"/>
            </a:avLst>
          </a:prstGeom>
          <a:gradFill>
            <a:gsLst>
              <a:gs pos="0">
                <a:srgbClr val="0293E0"/>
              </a:gs>
              <a:gs pos="89999">
                <a:srgbClr val="83D3FE"/>
              </a:gs>
              <a:gs pos="100000">
                <a:srgbClr val="83D3FE"/>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46" name="Google Shape;46;p5"/>
          <p:cNvGrpSpPr/>
          <p:nvPr/>
        </p:nvGrpSpPr>
        <p:grpSpPr>
          <a:xfrm>
            <a:off x="281516" y="1679576"/>
            <a:ext cx="11631083" cy="1330325"/>
            <a:chOff x="-3905251" y="4294188"/>
            <a:chExt cx="13027839" cy="1892300"/>
          </a:xfrm>
        </p:grpSpPr>
        <p:sp>
          <p:nvSpPr>
            <p:cNvPr id="47" name="Google Shape;47;p5"/>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 name="Google Shape;48;p5"/>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 name="Google Shape;49;p5"/>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 name="Google Shape;50;p5"/>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 name="Google Shape;51;p5"/>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2" name="Google Shape;52;p5"/>
          <p:cNvSpPr txBox="1">
            <a:spLocks noGrp="1"/>
          </p:cNvSpPr>
          <p:nvPr>
            <p:ph type="title"/>
          </p:nvPr>
        </p:nvSpPr>
        <p:spPr>
          <a:xfrm>
            <a:off x="609600" y="338138"/>
            <a:ext cx="10972800" cy="12525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FFFFFF"/>
                </a:solidFill>
                <a:latin typeface="Candara"/>
                <a:ea typeface="Candara"/>
                <a:cs typeface="Candara"/>
                <a:sym typeface="Candara"/>
              </a:defRPr>
            </a:lvl1pPr>
            <a:lvl2pPr marR="0" lvl="1" algn="ctr" rtl="0">
              <a:spcBef>
                <a:spcPts val="0"/>
              </a:spcBef>
              <a:spcAft>
                <a:spcPts val="0"/>
              </a:spcAft>
              <a:buSzPts val="1400"/>
              <a:buNone/>
              <a:defRPr sz="4400" b="0" i="0" u="none" strike="noStrike" cap="none">
                <a:solidFill>
                  <a:srgbClr val="FFFFFF"/>
                </a:solidFill>
                <a:latin typeface="Candara"/>
                <a:ea typeface="Candara"/>
                <a:cs typeface="Candara"/>
                <a:sym typeface="Candara"/>
              </a:defRPr>
            </a:lvl2pPr>
            <a:lvl3pPr marR="0" lvl="2" algn="ctr" rtl="0">
              <a:spcBef>
                <a:spcPts val="0"/>
              </a:spcBef>
              <a:spcAft>
                <a:spcPts val="0"/>
              </a:spcAft>
              <a:buSzPts val="1400"/>
              <a:buNone/>
              <a:defRPr sz="4400" b="0" i="0" u="none" strike="noStrike" cap="none">
                <a:solidFill>
                  <a:srgbClr val="FFFFFF"/>
                </a:solidFill>
                <a:latin typeface="Candara"/>
                <a:ea typeface="Candara"/>
                <a:cs typeface="Candara"/>
                <a:sym typeface="Candara"/>
              </a:defRPr>
            </a:lvl3pPr>
            <a:lvl4pPr marR="0" lvl="3" algn="ctr" rtl="0">
              <a:spcBef>
                <a:spcPts val="0"/>
              </a:spcBef>
              <a:spcAft>
                <a:spcPts val="0"/>
              </a:spcAft>
              <a:buSzPts val="1400"/>
              <a:buNone/>
              <a:defRPr sz="4400" b="0" i="0" u="none" strike="noStrike" cap="none">
                <a:solidFill>
                  <a:srgbClr val="FFFFFF"/>
                </a:solidFill>
                <a:latin typeface="Candara"/>
                <a:ea typeface="Candara"/>
                <a:cs typeface="Candara"/>
                <a:sym typeface="Candara"/>
              </a:defRPr>
            </a:lvl4pPr>
            <a:lvl5pPr marR="0" lvl="4" algn="ctr" rtl="0">
              <a:spcBef>
                <a:spcPts val="0"/>
              </a:spcBef>
              <a:spcAft>
                <a:spcPts val="0"/>
              </a:spcAft>
              <a:buSzPts val="1400"/>
              <a:buNone/>
              <a:defRPr sz="4400" b="0" i="0" u="none" strike="noStrike" cap="none">
                <a:solidFill>
                  <a:srgbClr val="FFFFFF"/>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5"/>
          <p:cNvSpPr txBox="1">
            <a:spLocks noGrp="1"/>
          </p:cNvSpPr>
          <p:nvPr>
            <p:ph type="dt" idx="10"/>
          </p:nvPr>
        </p:nvSpPr>
        <p:spPr>
          <a:xfrm>
            <a:off x="6885517" y="6249988"/>
            <a:ext cx="504824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5"/>
          <p:cNvSpPr txBox="1">
            <a:spLocks noGrp="1"/>
          </p:cNvSpPr>
          <p:nvPr>
            <p:ph type="ftr" idx="11"/>
          </p:nvPr>
        </p:nvSpPr>
        <p:spPr>
          <a:xfrm>
            <a:off x="258234" y="6249988"/>
            <a:ext cx="504824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5"/>
          <p:cNvSpPr txBox="1">
            <a:spLocks noGrp="1"/>
          </p:cNvSpPr>
          <p:nvPr>
            <p:ph type="sldNum" idx="12"/>
          </p:nvPr>
        </p:nvSpPr>
        <p:spPr>
          <a:xfrm>
            <a:off x="5321300" y="6249988"/>
            <a:ext cx="1549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1000"/>
              <a:buFont typeface="Arial"/>
              <a:buNone/>
              <a:defRPr sz="1000" b="0" i="0" u="none">
                <a:solidFill>
                  <a:schemeClr val="dk2"/>
                </a:solidFill>
                <a:latin typeface="Arial"/>
                <a:ea typeface="Arial"/>
                <a:cs typeface="Arial"/>
                <a:sym typeface="Arial"/>
              </a:defRPr>
            </a:lvl9pPr>
          </a:lstStyle>
          <a:p>
            <a:fld id="{00000000-1234-1234-1234-123412341234}" type="slidenum">
              <a:rPr lang="en-US" smtClean="0"/>
              <a:pPr/>
              <a:t>‹#›</a:t>
            </a:fld>
            <a:endParaRPr lang="en-US" sz="1400">
              <a:solidFill>
                <a:srgbClr val="000000"/>
              </a:solidFill>
            </a:endParaRPr>
          </a:p>
        </p:txBody>
      </p:sp>
      <p:sp>
        <p:nvSpPr>
          <p:cNvPr id="56" name="Google Shape;56;p5"/>
          <p:cNvSpPr txBox="1">
            <a:spLocks noGrp="1"/>
          </p:cNvSpPr>
          <p:nvPr>
            <p:ph type="body" idx="1"/>
          </p:nvPr>
        </p:nvSpPr>
        <p:spPr>
          <a:xfrm>
            <a:off x="1162049" y="2674938"/>
            <a:ext cx="9878483" cy="345122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315089404"/>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AutoShape 2" descr="http://fototelegraf.ru/wp-content/uploads/2010/06/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377" y="839867"/>
            <a:ext cx="8487864" cy="5340191"/>
          </a:xfrm>
          <a:prstGeom prst="rect">
            <a:avLst/>
          </a:prstGeom>
        </p:spPr>
      </p:pic>
    </p:spTree>
    <p:extLst>
      <p:ext uri="{BB962C8B-B14F-4D97-AF65-F5344CB8AC3E}">
        <p14:creationId xmlns:p14="http://schemas.microsoft.com/office/powerpoint/2010/main" val="27097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txBox="1">
            <a:spLocks noGrp="1"/>
          </p:cNvSpPr>
          <p:nvPr>
            <p:ph type="title"/>
          </p:nvPr>
        </p:nvSpPr>
        <p:spPr>
          <a:xfrm>
            <a:off x="1703387" y="61912"/>
            <a:ext cx="9144000" cy="1905000"/>
          </a:xfrm>
          <a:prstGeom prst="rect">
            <a:avLst/>
          </a:prstGeom>
          <a:noFill/>
          <a:ln>
            <a:noFill/>
          </a:ln>
        </p:spPr>
        <p:txBody>
          <a:bodyPr spcFirstLastPara="1" vert="horz" wrap="square" lIns="91425" tIns="45700" rIns="91425" bIns="45700" rtlCol="0" anchor="ctr" anchorCtr="0">
            <a:noAutofit/>
          </a:bodyPr>
          <a:lstStyle/>
          <a:p>
            <a:pPr>
              <a:buClr>
                <a:srgbClr val="CC3399"/>
              </a:buClr>
              <a:buSzPts val="3600"/>
            </a:pPr>
            <a:r>
              <a:rPr lang="en-US" i="1">
                <a:solidFill>
                  <a:srgbClr val="CC3399"/>
                </a:solidFill>
                <a:latin typeface="Candara"/>
                <a:ea typeface="Candara"/>
                <a:cs typeface="Candara"/>
                <a:sym typeface="Candara"/>
              </a:rPr>
              <a:t>	</a:t>
            </a:r>
            <a:br>
              <a:rPr lang="en-US" i="1">
                <a:solidFill>
                  <a:srgbClr val="CC3399"/>
                </a:solidFill>
                <a:latin typeface="Candara"/>
                <a:ea typeface="Candara"/>
                <a:cs typeface="Candara"/>
                <a:sym typeface="Candara"/>
              </a:rPr>
            </a:br>
            <a:r>
              <a:rPr lang="en-US">
                <a:solidFill>
                  <a:srgbClr val="052E65"/>
                </a:solidFill>
                <a:latin typeface="Times New Roman"/>
                <a:ea typeface="Times New Roman"/>
                <a:cs typeface="Times New Roman"/>
                <a:sym typeface="Times New Roman"/>
              </a:rPr>
              <a:t>Девизом работы с «портфолио» </a:t>
            </a:r>
            <a:br>
              <a:rPr lang="en-US">
                <a:solidFill>
                  <a:srgbClr val="052E65"/>
                </a:solidFill>
                <a:latin typeface="Times New Roman"/>
                <a:ea typeface="Times New Roman"/>
                <a:cs typeface="Times New Roman"/>
                <a:sym typeface="Times New Roman"/>
              </a:rPr>
            </a:br>
            <a:r>
              <a:rPr lang="en-US">
                <a:solidFill>
                  <a:srgbClr val="052E65"/>
                </a:solidFill>
                <a:latin typeface="Times New Roman"/>
                <a:ea typeface="Times New Roman"/>
                <a:cs typeface="Times New Roman"/>
                <a:sym typeface="Times New Roman"/>
              </a:rPr>
              <a:t>должна </a:t>
            </a:r>
            <a:r>
              <a:rPr lang="en-US">
                <a:solidFill>
                  <a:srgbClr val="000066"/>
                </a:solidFill>
                <a:latin typeface="Times New Roman"/>
                <a:ea typeface="Times New Roman"/>
                <a:cs typeface="Times New Roman"/>
                <a:sym typeface="Times New Roman"/>
              </a:rPr>
              <a:t>стать фраза:</a:t>
            </a:r>
            <a:endParaRPr/>
          </a:p>
        </p:txBody>
      </p:sp>
      <p:sp>
        <p:nvSpPr>
          <p:cNvPr id="269" name="Google Shape;269;p30"/>
          <p:cNvSpPr txBox="1">
            <a:spLocks noGrp="1"/>
          </p:cNvSpPr>
          <p:nvPr>
            <p:ph type="body" idx="1"/>
          </p:nvPr>
        </p:nvSpPr>
        <p:spPr>
          <a:xfrm>
            <a:off x="2351088" y="2349500"/>
            <a:ext cx="7693025" cy="4019550"/>
          </a:xfrm>
          <a:prstGeom prst="rect">
            <a:avLst/>
          </a:prstGeom>
          <a:noFill/>
          <a:ln>
            <a:noFill/>
          </a:ln>
        </p:spPr>
        <p:txBody>
          <a:bodyPr spcFirstLastPara="1" vert="horz" wrap="square" lIns="91425" tIns="45700" rIns="91425" bIns="45700" rtlCol="0" anchor="t" anchorCtr="0">
            <a:noAutofit/>
          </a:bodyPr>
          <a:lstStyle/>
          <a:p>
            <a:pPr marL="273050" indent="-273050">
              <a:spcBef>
                <a:spcPts val="0"/>
              </a:spcBef>
              <a:buSzPts val="3600"/>
              <a:buNone/>
            </a:pPr>
            <a:r>
              <a:rPr lang="en-US" sz="3600" b="1">
                <a:solidFill>
                  <a:srgbClr val="FF0066"/>
                </a:solidFill>
                <a:latin typeface="Times New Roman"/>
                <a:ea typeface="Times New Roman"/>
                <a:cs typeface="Times New Roman"/>
                <a:sym typeface="Times New Roman"/>
              </a:rPr>
              <a:t>"Каждодневный </a:t>
            </a:r>
            <a:endParaRPr/>
          </a:p>
          <a:p>
            <a:pPr marL="273050" indent="-273050">
              <a:spcBef>
                <a:spcPts val="720"/>
              </a:spcBef>
              <a:buSzPts val="3600"/>
              <a:buNone/>
            </a:pPr>
            <a:r>
              <a:rPr lang="en-US" sz="3600" b="1">
                <a:solidFill>
                  <a:srgbClr val="FF0066"/>
                </a:solidFill>
                <a:latin typeface="Times New Roman"/>
                <a:ea typeface="Times New Roman"/>
                <a:cs typeface="Times New Roman"/>
                <a:sym typeface="Times New Roman"/>
              </a:rPr>
              <a:t>	творческий</a:t>
            </a:r>
            <a:endParaRPr/>
          </a:p>
          <a:p>
            <a:pPr marL="273050" indent="-273050">
              <a:spcBef>
                <a:spcPts val="720"/>
              </a:spcBef>
              <a:buSzPts val="3600"/>
              <a:buNone/>
            </a:pPr>
            <a:r>
              <a:rPr lang="en-US" sz="3600" b="1">
                <a:solidFill>
                  <a:srgbClr val="FF0066"/>
                </a:solidFill>
                <a:latin typeface="Times New Roman"/>
                <a:ea typeface="Times New Roman"/>
                <a:cs typeface="Times New Roman"/>
                <a:sym typeface="Times New Roman"/>
              </a:rPr>
              <a:t>	процесс ученика </a:t>
            </a:r>
            <a:endParaRPr/>
          </a:p>
          <a:p>
            <a:pPr marL="273050" indent="-273050">
              <a:spcBef>
                <a:spcPts val="720"/>
              </a:spcBef>
              <a:buSzPts val="3600"/>
              <a:buNone/>
            </a:pPr>
            <a:r>
              <a:rPr lang="en-US" sz="3600" b="1">
                <a:solidFill>
                  <a:srgbClr val="FF0066"/>
                </a:solidFill>
                <a:latin typeface="Times New Roman"/>
                <a:ea typeface="Times New Roman"/>
                <a:cs typeface="Times New Roman"/>
                <a:sym typeface="Times New Roman"/>
              </a:rPr>
              <a:t>	должен быть </a:t>
            </a:r>
            <a:endParaRPr/>
          </a:p>
          <a:p>
            <a:pPr marL="273050" indent="-273050">
              <a:spcBef>
                <a:spcPts val="720"/>
              </a:spcBef>
              <a:buSzPts val="3600"/>
              <a:buNone/>
            </a:pPr>
            <a:r>
              <a:rPr lang="en-US" sz="3600" b="1">
                <a:solidFill>
                  <a:srgbClr val="FF0066"/>
                </a:solidFill>
                <a:latin typeface="Times New Roman"/>
                <a:ea typeface="Times New Roman"/>
                <a:cs typeface="Times New Roman"/>
                <a:sym typeface="Times New Roman"/>
              </a:rPr>
              <a:t>	зафиксирован"</a:t>
            </a:r>
            <a:endParaRPr/>
          </a:p>
        </p:txBody>
      </p:sp>
      <p:pic>
        <p:nvPicPr>
          <p:cNvPr id="270" name="Google Shape;270;p30" descr="творч работы"/>
          <p:cNvPicPr preferRelativeResize="0">
            <a:picLocks noGrp="1"/>
          </p:cNvPicPr>
          <p:nvPr>
            <p:ph type="body" idx="1"/>
          </p:nvPr>
        </p:nvPicPr>
        <p:blipFill rotWithShape="1">
          <a:blip r:embed="rId3">
            <a:alphaModFix/>
          </a:blip>
          <a:srcRect/>
          <a:stretch/>
        </p:blipFill>
        <p:spPr>
          <a:xfrm>
            <a:off x="6888163" y="2420938"/>
            <a:ext cx="3398837" cy="4149725"/>
          </a:xfrm>
          <a:prstGeom prst="rect">
            <a:avLst/>
          </a:prstGeom>
          <a:noFill/>
          <a:ln>
            <a:noFill/>
          </a:ln>
        </p:spPr>
      </p:pic>
      <p:sp>
        <p:nvSpPr>
          <p:cNvPr id="271" name="Google Shape;271;p30"/>
          <p:cNvSpPr txBox="1"/>
          <p:nvPr/>
        </p:nvSpPr>
        <p:spPr>
          <a:xfrm>
            <a:off x="5984875" y="1966912"/>
            <a:ext cx="184150" cy="641350"/>
          </a:xfrm>
          <a:prstGeom prst="rect">
            <a:avLst/>
          </a:prstGeom>
          <a:noFill/>
          <a:ln>
            <a:noFill/>
          </a:ln>
        </p:spPr>
        <p:txBody>
          <a:bodyPr spcFirstLastPara="1" wrap="square" lIns="91425" tIns="45700" rIns="91425" bIns="45700" anchor="t" anchorCtr="0">
            <a:noAutofit/>
          </a:bodyPr>
          <a:lstStyle/>
          <a:p>
            <a:pPr>
              <a:buClr>
                <a:srgbClr val="CC3399"/>
              </a:buClr>
              <a:buSzPts val="1800"/>
            </a:pPr>
            <a:r>
              <a:rPr lang="en-US" b="1" i="1">
                <a:solidFill>
                  <a:srgbClr val="CC3399"/>
                </a:solidFill>
                <a:latin typeface="Arial"/>
                <a:ea typeface="Arial"/>
                <a:cs typeface="Arial"/>
                <a:sym typeface="Arial"/>
              </a:rPr>
              <a:t/>
            </a:r>
            <a:br>
              <a:rPr lang="en-US" b="1" i="1">
                <a:solidFill>
                  <a:srgbClr val="CC3399"/>
                </a:solidFill>
                <a:latin typeface="Arial"/>
                <a:ea typeface="Arial"/>
                <a:cs typeface="Arial"/>
                <a:sym typeface="Arial"/>
              </a:rPr>
            </a:br>
            <a:endParaRPr/>
          </a:p>
        </p:txBody>
      </p:sp>
    </p:spTree>
    <p:extLst>
      <p:ext uri="{BB962C8B-B14F-4D97-AF65-F5344CB8AC3E}">
        <p14:creationId xmlns:p14="http://schemas.microsoft.com/office/powerpoint/2010/main" val="71264520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1"/>
          <p:cNvSpPr txBox="1">
            <a:spLocks noGrp="1"/>
          </p:cNvSpPr>
          <p:nvPr>
            <p:ph type="title"/>
          </p:nvPr>
        </p:nvSpPr>
        <p:spPr>
          <a:xfrm>
            <a:off x="2286000" y="762001"/>
            <a:ext cx="7924800" cy="866775"/>
          </a:xfrm>
          <a:prstGeom prst="rect">
            <a:avLst/>
          </a:prstGeom>
          <a:noFill/>
          <a:ln>
            <a:noFill/>
          </a:ln>
        </p:spPr>
        <p:txBody>
          <a:bodyPr spcFirstLastPara="1" vert="horz" wrap="square" lIns="91425" tIns="45700" rIns="91425" bIns="45700" rtlCol="0" anchor="ctr" anchorCtr="0">
            <a:noAutofit/>
          </a:bodyPr>
          <a:lstStyle/>
          <a:p>
            <a:pPr>
              <a:buClr>
                <a:srgbClr val="FFFFFF"/>
              </a:buClr>
              <a:buSzPts val="3200"/>
            </a:pPr>
            <a:r>
              <a:rPr lang="en-US" sz="3200">
                <a:solidFill>
                  <a:srgbClr val="FFFFFF"/>
                </a:solidFill>
                <a:latin typeface="Candara"/>
                <a:ea typeface="Candara"/>
                <a:cs typeface="Candara"/>
                <a:sym typeface="Candara"/>
              </a:rPr>
              <a:t>	</a:t>
            </a:r>
            <a:endParaRPr/>
          </a:p>
        </p:txBody>
      </p:sp>
      <p:pic>
        <p:nvPicPr>
          <p:cNvPr id="277" name="Google Shape;277;p31" descr="содерж"/>
          <p:cNvPicPr preferRelativeResize="0">
            <a:picLocks noGrp="1"/>
          </p:cNvPicPr>
          <p:nvPr>
            <p:ph type="body" idx="1"/>
          </p:nvPr>
        </p:nvPicPr>
        <p:blipFill rotWithShape="1">
          <a:blip r:embed="rId3">
            <a:alphaModFix/>
          </a:blip>
          <a:srcRect/>
          <a:stretch/>
        </p:blipFill>
        <p:spPr>
          <a:xfrm>
            <a:off x="7700328" y="762000"/>
            <a:ext cx="3612106" cy="5386750"/>
          </a:xfrm>
          <a:prstGeom prst="rect">
            <a:avLst/>
          </a:prstGeom>
          <a:noFill/>
          <a:ln>
            <a:noFill/>
          </a:ln>
        </p:spPr>
      </p:pic>
      <p:sp>
        <p:nvSpPr>
          <p:cNvPr id="278" name="Google Shape;278;p31"/>
          <p:cNvSpPr txBox="1">
            <a:spLocks noGrp="1"/>
          </p:cNvSpPr>
          <p:nvPr>
            <p:ph type="body" idx="1"/>
          </p:nvPr>
        </p:nvSpPr>
        <p:spPr>
          <a:xfrm>
            <a:off x="1371600" y="762002"/>
            <a:ext cx="5948362" cy="5187950"/>
          </a:xfrm>
          <a:prstGeom prst="rect">
            <a:avLst/>
          </a:prstGeom>
          <a:noFill/>
          <a:ln>
            <a:noFill/>
          </a:ln>
        </p:spPr>
        <p:txBody>
          <a:bodyPr spcFirstLastPara="1" vert="horz" wrap="square" lIns="91425" tIns="45700" rIns="91425" bIns="45700" rtlCol="0" anchor="t" anchorCtr="0">
            <a:noAutofit/>
          </a:bodyPr>
          <a:lstStyle/>
          <a:p>
            <a:pPr marL="273050" indent="-273050">
              <a:lnSpc>
                <a:spcPct val="90000"/>
              </a:lnSpc>
              <a:spcBef>
                <a:spcPts val="0"/>
              </a:spcBef>
              <a:buSzPts val="2400"/>
              <a:buNone/>
            </a:pPr>
            <a:r>
              <a:rPr lang="en-US" sz="2400" b="1">
                <a:solidFill>
                  <a:schemeClr val="dk2"/>
                </a:solidFill>
                <a:latin typeface="Candara"/>
                <a:ea typeface="Candara"/>
                <a:cs typeface="Candara"/>
                <a:sym typeface="Candara"/>
              </a:rPr>
              <a:t>	</a:t>
            </a:r>
            <a:r>
              <a:rPr lang="en-US" sz="2400" b="1">
                <a:solidFill>
                  <a:schemeClr val="dk2"/>
                </a:solidFill>
                <a:latin typeface="Times New Roman"/>
                <a:ea typeface="Times New Roman"/>
                <a:cs typeface="Times New Roman"/>
                <a:sym typeface="Times New Roman"/>
              </a:rPr>
              <a:t>Жестких требований по ведению «портфолио» не существует. </a:t>
            </a:r>
            <a:endParaRPr/>
          </a:p>
          <a:p>
            <a:pPr marL="273050" indent="-273050">
              <a:lnSpc>
                <a:spcPct val="90000"/>
              </a:lnSpc>
              <a:spcBef>
                <a:spcPts val="480"/>
              </a:spcBef>
              <a:buSzPts val="2400"/>
              <a:buNone/>
            </a:pPr>
            <a:r>
              <a:rPr lang="en-US" sz="2400" b="1">
                <a:solidFill>
                  <a:schemeClr val="dk2"/>
                </a:solidFill>
                <a:latin typeface="Times New Roman"/>
                <a:ea typeface="Times New Roman"/>
                <a:cs typeface="Times New Roman"/>
                <a:sym typeface="Times New Roman"/>
              </a:rPr>
              <a:t>	Работа над «портфолио» - хорошая возможность проявить себя, подойти творчески к этой задаче, придумать что-то свое, оригинальное.</a:t>
            </a:r>
            <a:endParaRPr/>
          </a:p>
          <a:p>
            <a:pPr marL="273050" indent="-273050">
              <a:lnSpc>
                <a:spcPct val="90000"/>
              </a:lnSpc>
              <a:spcBef>
                <a:spcPts val="480"/>
              </a:spcBef>
              <a:buSzPts val="2400"/>
              <a:buNone/>
            </a:pPr>
            <a:r>
              <a:rPr lang="en-US" sz="2400" b="1">
                <a:solidFill>
                  <a:schemeClr val="dk2"/>
                </a:solidFill>
                <a:latin typeface="Times New Roman"/>
                <a:ea typeface="Times New Roman"/>
                <a:cs typeface="Times New Roman"/>
                <a:sym typeface="Times New Roman"/>
              </a:rPr>
              <a:t>    «Портфолио» позволяет  показать свои сильные стороны, поставить задачи на ближайшее будущее.</a:t>
            </a:r>
            <a:endParaRPr/>
          </a:p>
          <a:p>
            <a:pPr marL="273050" indent="-120650">
              <a:spcBef>
                <a:spcPts val="480"/>
              </a:spcBef>
              <a:buSzPts val="2400"/>
              <a:buNone/>
            </a:pPr>
            <a:endParaRPr sz="2400" b="1">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3056641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5"/>
          <p:cNvSpPr txBox="1">
            <a:spLocks noGrp="1"/>
          </p:cNvSpPr>
          <p:nvPr>
            <p:ph type="body" idx="1"/>
          </p:nvPr>
        </p:nvSpPr>
        <p:spPr>
          <a:xfrm>
            <a:off x="1631950" y="188913"/>
            <a:ext cx="8856662" cy="809625"/>
          </a:xfrm>
          <a:prstGeom prst="rect">
            <a:avLst/>
          </a:pr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indent="0" algn="ctr">
              <a:spcBef>
                <a:spcPts val="0"/>
              </a:spcBef>
              <a:buSzPts val="2400"/>
              <a:buNone/>
            </a:pPr>
            <a:r>
              <a:rPr lang="en-US" b="1" u="sng">
                <a:solidFill>
                  <a:schemeClr val="hlink"/>
                </a:solidFill>
                <a:hlinkClick r:id="rId3"/>
              </a:rPr>
              <a:t>ЛИЧНОСТНЫЕ РЕЗУЛЬТАТЫ</a:t>
            </a:r>
            <a:endParaRPr/>
          </a:p>
        </p:txBody>
      </p:sp>
      <p:graphicFrame>
        <p:nvGraphicFramePr>
          <p:cNvPr id="304" name="Google Shape;304;p35"/>
          <p:cNvGraphicFramePr/>
          <p:nvPr/>
        </p:nvGraphicFramePr>
        <p:xfrm>
          <a:off x="1774826" y="1052512"/>
          <a:ext cx="7921625" cy="5572440"/>
        </p:xfrm>
        <a:graphic>
          <a:graphicData uri="http://schemas.openxmlformats.org/drawingml/2006/table">
            <a:tbl>
              <a:tblPr>
                <a:noFill/>
              </a:tblPr>
              <a:tblGrid>
                <a:gridCol w="7921625">
                  <a:extLst>
                    <a:ext uri="{9D8B030D-6E8A-4147-A177-3AD203B41FA5}">
                      <a16:colId xmlns:a16="http://schemas.microsoft.com/office/drawing/2014/main" val="20000"/>
                    </a:ext>
                  </a:extLst>
                </a:gridCol>
              </a:tblGrid>
              <a:tr h="360350">
                <a:tc>
                  <a:txBody>
                    <a:bodyPr/>
                    <a:lstStyle/>
                    <a:p>
                      <a:pPr marL="0" marR="0" lvl="0" indent="0" algn="l" rtl="0">
                        <a:lnSpc>
                          <a:spcPct val="100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Результативность</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11750">
                <a:tc>
                  <a:txBody>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dirty="0" err="1">
                          <a:solidFill>
                            <a:srgbClr val="000000"/>
                          </a:solidFill>
                          <a:latin typeface="Times New Roman"/>
                          <a:ea typeface="Times New Roman"/>
                          <a:cs typeface="Times New Roman"/>
                          <a:sym typeface="Times New Roman"/>
                        </a:rPr>
                        <a:t>Мониторинг</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индивидуальных</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достижений</a:t>
                      </a:r>
                      <a:r>
                        <a:rPr lang="en-US" sz="28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800"/>
                        <a:buFont typeface="Times New Roman"/>
                        <a:buNone/>
                      </a:pPr>
                      <a:r>
                        <a:rPr lang="en-US" sz="2800" b="0" i="0" u="sng" strike="noStrike" cap="none" dirty="0" err="1">
                          <a:solidFill>
                            <a:srgbClr val="000000"/>
                          </a:solidFill>
                          <a:latin typeface="Times New Roman"/>
                          <a:ea typeface="Times New Roman"/>
                          <a:cs typeface="Times New Roman"/>
                          <a:sym typeface="Times New Roman"/>
                        </a:rPr>
                        <a:t>Основные</a:t>
                      </a:r>
                      <a:r>
                        <a:rPr lang="en-US" sz="2800" b="0" i="0" u="sng" strike="noStrike" cap="none" dirty="0">
                          <a:solidFill>
                            <a:srgbClr val="000000"/>
                          </a:solidFill>
                          <a:latin typeface="Times New Roman"/>
                          <a:ea typeface="Times New Roman"/>
                          <a:cs typeface="Times New Roman"/>
                          <a:sym typeface="Times New Roman"/>
                        </a:rPr>
                        <a:t> </a:t>
                      </a:r>
                      <a:r>
                        <a:rPr lang="en-US" sz="2800" b="0" i="0" u="sng" strike="noStrike" cap="none" dirty="0" err="1">
                          <a:solidFill>
                            <a:srgbClr val="000000"/>
                          </a:solidFill>
                          <a:latin typeface="Times New Roman"/>
                          <a:ea typeface="Times New Roman"/>
                          <a:cs typeface="Times New Roman"/>
                          <a:sym typeface="Times New Roman"/>
                        </a:rPr>
                        <a:t>разделы</a:t>
                      </a:r>
                      <a:r>
                        <a:rPr lang="en-US" sz="2800" b="0" i="0" u="sng"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dirty="0">
                          <a:solidFill>
                            <a:srgbClr val="000000"/>
                          </a:solidFill>
                          <a:latin typeface="Times New Roman"/>
                          <a:ea typeface="Times New Roman"/>
                          <a:cs typeface="Times New Roman"/>
                          <a:sym typeface="Times New Roman"/>
                        </a:rPr>
                        <a:t>-</a:t>
                      </a:r>
                      <a:r>
                        <a:rPr lang="en-US" sz="2800" b="1" i="0" u="none" strike="noStrike" cap="none" dirty="0" err="1">
                          <a:solidFill>
                            <a:srgbClr val="000000"/>
                          </a:solidFill>
                          <a:latin typeface="Times New Roman"/>
                          <a:ea typeface="Times New Roman"/>
                          <a:cs typeface="Times New Roman"/>
                          <a:sym typeface="Times New Roman"/>
                        </a:rPr>
                        <a:t>академическая</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успеваемость</a:t>
                      </a:r>
                      <a:r>
                        <a:rPr lang="en-US" sz="2800" b="1" i="0" u="none" strike="noStrike" cap="none" dirty="0">
                          <a:solidFill>
                            <a:srgbClr val="000000"/>
                          </a:solidFill>
                          <a:latin typeface="Times New Roman"/>
                          <a:ea typeface="Times New Roman"/>
                          <a:cs typeface="Times New Roman"/>
                          <a:sym typeface="Times New Roman"/>
                        </a:rPr>
                        <a:t> </a:t>
                      </a:r>
                      <a:r>
                        <a:rPr lang="en-US" sz="2800" b="0" i="0" u="none" strike="noStrike" cap="none" dirty="0">
                          <a:solidFill>
                            <a:srgbClr val="000000"/>
                          </a:solidFill>
                          <a:latin typeface="Times New Roman"/>
                          <a:ea typeface="Times New Roman"/>
                          <a:cs typeface="Times New Roman"/>
                          <a:sym typeface="Times New Roman"/>
                        </a:rPr>
                        <a:t>(</a:t>
                      </a:r>
                      <a:r>
                        <a:rPr lang="en-US" sz="2800" b="0" i="0" u="none" strike="noStrike" cap="none" dirty="0" err="1">
                          <a:solidFill>
                            <a:srgbClr val="000000"/>
                          </a:solidFill>
                          <a:latin typeface="Times New Roman"/>
                          <a:ea typeface="Times New Roman"/>
                          <a:cs typeface="Times New Roman"/>
                          <a:sym typeface="Times New Roman"/>
                        </a:rPr>
                        <a:t>успеваемость</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по</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триместрам</a:t>
                      </a:r>
                      <a:r>
                        <a:rPr lang="en-US" sz="2800" b="0" i="0" u="none" strike="noStrike" cap="none" dirty="0">
                          <a:solidFill>
                            <a:srgbClr val="000000"/>
                          </a:solidFill>
                          <a:latin typeface="Times New Roman"/>
                          <a:ea typeface="Times New Roman"/>
                          <a:cs typeface="Times New Roman"/>
                          <a:sym typeface="Times New Roman"/>
                        </a:rPr>
                        <a:t> и </a:t>
                      </a:r>
                      <a:r>
                        <a:rPr lang="en-US" sz="2800" b="0" i="0" u="none" strike="noStrike" cap="none" dirty="0" err="1">
                          <a:solidFill>
                            <a:srgbClr val="000000"/>
                          </a:solidFill>
                          <a:latin typeface="Times New Roman"/>
                          <a:ea typeface="Times New Roman"/>
                          <a:cs typeface="Times New Roman"/>
                          <a:sym typeface="Times New Roman"/>
                        </a:rPr>
                        <a:t>промежуточной</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аттестации</a:t>
                      </a:r>
                      <a:r>
                        <a:rPr lang="en-US" sz="28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dirty="0">
                          <a:solidFill>
                            <a:srgbClr val="000000"/>
                          </a:solidFill>
                          <a:latin typeface="Times New Roman"/>
                          <a:ea typeface="Times New Roman"/>
                          <a:cs typeface="Times New Roman"/>
                          <a:sym typeface="Times New Roman"/>
                        </a:rPr>
                        <a:t>-</a:t>
                      </a:r>
                      <a:r>
                        <a:rPr lang="en-US" sz="2800" b="1" i="0" u="none" strike="noStrike" cap="none" dirty="0" err="1">
                          <a:solidFill>
                            <a:srgbClr val="000000"/>
                          </a:solidFill>
                          <a:latin typeface="Times New Roman"/>
                          <a:ea typeface="Times New Roman"/>
                          <a:cs typeface="Times New Roman"/>
                          <a:sym typeface="Times New Roman"/>
                        </a:rPr>
                        <a:t>интеллектуальная</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сфера</a:t>
                      </a:r>
                      <a:r>
                        <a:rPr lang="en-US" sz="2800" b="1" i="0" u="none" strike="noStrike" cap="none" dirty="0">
                          <a:solidFill>
                            <a:srgbClr val="000000"/>
                          </a:solidFill>
                          <a:latin typeface="Times New Roman"/>
                          <a:ea typeface="Times New Roman"/>
                          <a:cs typeface="Times New Roman"/>
                          <a:sym typeface="Times New Roman"/>
                        </a:rPr>
                        <a:t> </a:t>
                      </a:r>
                      <a:r>
                        <a:rPr lang="en-US" sz="2800" b="0" i="0" u="none" strike="noStrike" cap="none" dirty="0">
                          <a:solidFill>
                            <a:srgbClr val="000000"/>
                          </a:solidFill>
                          <a:latin typeface="Times New Roman"/>
                          <a:ea typeface="Times New Roman"/>
                          <a:cs typeface="Times New Roman"/>
                          <a:sym typeface="Times New Roman"/>
                        </a:rPr>
                        <a:t>(</a:t>
                      </a:r>
                      <a:r>
                        <a:rPr lang="en-US" sz="2800" b="0" i="0" u="none" strike="noStrike" cap="none" dirty="0" err="1">
                          <a:solidFill>
                            <a:srgbClr val="000000"/>
                          </a:solidFill>
                          <a:latin typeface="Times New Roman"/>
                          <a:ea typeface="Times New Roman"/>
                          <a:cs typeface="Times New Roman"/>
                          <a:sym typeface="Times New Roman"/>
                        </a:rPr>
                        <a:t>олимпиады</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конкурсы</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турниры</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проекты</a:t>
                      </a:r>
                      <a:r>
                        <a:rPr lang="en-US" sz="2800" b="0" i="0" u="none" strike="noStrike" cap="none" dirty="0">
                          <a:solidFill>
                            <a:srgbClr val="000000"/>
                          </a:solidFill>
                          <a:latin typeface="Times New Roman"/>
                          <a:ea typeface="Times New Roman"/>
                          <a:cs typeface="Times New Roman"/>
                          <a:sym typeface="Times New Roman"/>
                        </a:rPr>
                        <a:t> и </a:t>
                      </a:r>
                      <a:r>
                        <a:rPr lang="en-US" sz="2800" b="0" i="0" u="none" strike="noStrike" cap="none" dirty="0" err="1">
                          <a:solidFill>
                            <a:srgbClr val="000000"/>
                          </a:solidFill>
                          <a:latin typeface="Times New Roman"/>
                          <a:ea typeface="Times New Roman"/>
                          <a:cs typeface="Times New Roman"/>
                          <a:sym typeface="Times New Roman"/>
                        </a:rPr>
                        <a:t>др</a:t>
                      </a:r>
                      <a:r>
                        <a:rPr lang="en-US" sz="28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dirty="0">
                          <a:solidFill>
                            <a:srgbClr val="000000"/>
                          </a:solidFill>
                          <a:latin typeface="Times New Roman"/>
                          <a:ea typeface="Times New Roman"/>
                          <a:cs typeface="Times New Roman"/>
                          <a:sym typeface="Times New Roman"/>
                        </a:rPr>
                        <a:t>-</a:t>
                      </a:r>
                      <a:r>
                        <a:rPr lang="en-US" sz="2800" b="1" i="0" u="none" strike="noStrike" cap="none" dirty="0" err="1">
                          <a:solidFill>
                            <a:srgbClr val="000000"/>
                          </a:solidFill>
                          <a:latin typeface="Times New Roman"/>
                          <a:ea typeface="Times New Roman"/>
                          <a:cs typeface="Times New Roman"/>
                          <a:sym typeface="Times New Roman"/>
                        </a:rPr>
                        <a:t>творческая</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сфера</a:t>
                      </a:r>
                      <a:r>
                        <a:rPr lang="en-US" sz="2800" b="1" i="0" u="none" strike="noStrike" cap="none" dirty="0">
                          <a:solidFill>
                            <a:srgbClr val="000000"/>
                          </a:solidFill>
                          <a:latin typeface="Times New Roman"/>
                          <a:ea typeface="Times New Roman"/>
                          <a:cs typeface="Times New Roman"/>
                          <a:sym typeface="Times New Roman"/>
                        </a:rPr>
                        <a:t> </a:t>
                      </a:r>
                      <a:r>
                        <a:rPr lang="en-US" sz="2800" b="0" i="0" u="none" strike="noStrike" cap="none" dirty="0">
                          <a:solidFill>
                            <a:srgbClr val="000000"/>
                          </a:solidFill>
                          <a:latin typeface="Times New Roman"/>
                          <a:ea typeface="Times New Roman"/>
                          <a:cs typeface="Times New Roman"/>
                          <a:sym typeface="Times New Roman"/>
                        </a:rPr>
                        <a:t>(</a:t>
                      </a:r>
                      <a:r>
                        <a:rPr lang="en-US" sz="2800" b="0" i="0" u="none" strike="noStrike" cap="none" dirty="0" err="1">
                          <a:solidFill>
                            <a:srgbClr val="000000"/>
                          </a:solidFill>
                          <a:latin typeface="Times New Roman"/>
                          <a:ea typeface="Times New Roman"/>
                          <a:cs typeface="Times New Roman"/>
                          <a:sym typeface="Times New Roman"/>
                        </a:rPr>
                        <a:t>конкурсы</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выставки</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спектакли</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концерты</a:t>
                      </a:r>
                      <a:r>
                        <a:rPr lang="en-US" sz="2800" b="0" i="0" u="none" strike="noStrike" cap="none" dirty="0">
                          <a:solidFill>
                            <a:srgbClr val="000000"/>
                          </a:solidFill>
                          <a:latin typeface="Times New Roman"/>
                          <a:ea typeface="Times New Roman"/>
                          <a:cs typeface="Times New Roman"/>
                          <a:sym typeface="Times New Roman"/>
                        </a:rPr>
                        <a:t> и </a:t>
                      </a:r>
                      <a:r>
                        <a:rPr lang="en-US" sz="2800" b="0" i="0" u="none" strike="noStrike" cap="none" dirty="0" err="1">
                          <a:solidFill>
                            <a:srgbClr val="000000"/>
                          </a:solidFill>
                          <a:latin typeface="Times New Roman"/>
                          <a:ea typeface="Times New Roman"/>
                          <a:cs typeface="Times New Roman"/>
                          <a:sym typeface="Times New Roman"/>
                        </a:rPr>
                        <a:t>др</a:t>
                      </a:r>
                      <a:r>
                        <a:rPr lang="en-US" sz="28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dirty="0">
                          <a:solidFill>
                            <a:srgbClr val="000000"/>
                          </a:solidFill>
                          <a:latin typeface="Times New Roman"/>
                          <a:ea typeface="Times New Roman"/>
                          <a:cs typeface="Times New Roman"/>
                          <a:sym typeface="Times New Roman"/>
                        </a:rPr>
                        <a:t>-</a:t>
                      </a:r>
                      <a:r>
                        <a:rPr lang="en-US" sz="2800" b="1" i="0" u="none" strike="noStrike" cap="none" dirty="0" err="1">
                          <a:solidFill>
                            <a:srgbClr val="000000"/>
                          </a:solidFill>
                          <a:latin typeface="Times New Roman"/>
                          <a:ea typeface="Times New Roman"/>
                          <a:cs typeface="Times New Roman"/>
                          <a:sym typeface="Times New Roman"/>
                        </a:rPr>
                        <a:t>спортивная</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сфера</a:t>
                      </a:r>
                      <a:r>
                        <a:rPr lang="en-US" sz="2800" b="1" i="0" u="none" strike="noStrike" cap="none" dirty="0">
                          <a:solidFill>
                            <a:srgbClr val="000000"/>
                          </a:solidFill>
                          <a:latin typeface="Times New Roman"/>
                          <a:ea typeface="Times New Roman"/>
                          <a:cs typeface="Times New Roman"/>
                          <a:sym typeface="Times New Roman"/>
                        </a:rPr>
                        <a:t> </a:t>
                      </a:r>
                      <a:r>
                        <a:rPr lang="en-US" sz="2800" b="0" i="0" u="none" strike="noStrike" cap="none" dirty="0">
                          <a:solidFill>
                            <a:srgbClr val="000000"/>
                          </a:solidFill>
                          <a:latin typeface="Times New Roman"/>
                          <a:ea typeface="Times New Roman"/>
                          <a:cs typeface="Times New Roman"/>
                          <a:sym typeface="Times New Roman"/>
                        </a:rPr>
                        <a:t>(</a:t>
                      </a:r>
                      <a:r>
                        <a:rPr lang="en-US" sz="2800" b="0" i="0" u="none" strike="noStrike" cap="none" dirty="0" err="1">
                          <a:solidFill>
                            <a:srgbClr val="000000"/>
                          </a:solidFill>
                          <a:latin typeface="Times New Roman"/>
                          <a:ea typeface="Times New Roman"/>
                          <a:cs typeface="Times New Roman"/>
                          <a:sym typeface="Times New Roman"/>
                        </a:rPr>
                        <a:t>соревнования</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олимпиады</a:t>
                      </a:r>
                      <a:r>
                        <a:rPr lang="en-US" sz="2800" b="0" i="0" u="none" strike="noStrike" cap="none" dirty="0">
                          <a:solidFill>
                            <a:srgbClr val="000000"/>
                          </a:solidFill>
                          <a:latin typeface="Times New Roman"/>
                          <a:ea typeface="Times New Roman"/>
                          <a:cs typeface="Times New Roman"/>
                          <a:sym typeface="Times New Roman"/>
                        </a:rPr>
                        <a:t> и </a:t>
                      </a:r>
                      <a:r>
                        <a:rPr lang="en-US" sz="2800" b="0" i="0" u="none" strike="noStrike" cap="none" dirty="0" err="1">
                          <a:solidFill>
                            <a:srgbClr val="000000"/>
                          </a:solidFill>
                          <a:latin typeface="Times New Roman"/>
                          <a:ea typeface="Times New Roman"/>
                          <a:cs typeface="Times New Roman"/>
                          <a:sym typeface="Times New Roman"/>
                        </a:rPr>
                        <a:t>др</a:t>
                      </a:r>
                      <a:r>
                        <a:rPr lang="en-US" sz="28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dirty="0">
                          <a:solidFill>
                            <a:srgbClr val="000000"/>
                          </a:solidFill>
                          <a:latin typeface="Times New Roman"/>
                          <a:ea typeface="Times New Roman"/>
                          <a:cs typeface="Times New Roman"/>
                          <a:sym typeface="Times New Roman"/>
                        </a:rPr>
                        <a:t>-</a:t>
                      </a:r>
                      <a:r>
                        <a:rPr lang="en-US" sz="2800" b="1" i="0" u="none" strike="noStrike" cap="none" dirty="0" err="1">
                          <a:solidFill>
                            <a:srgbClr val="000000"/>
                          </a:solidFill>
                          <a:latin typeface="Times New Roman"/>
                          <a:ea typeface="Times New Roman"/>
                          <a:cs typeface="Times New Roman"/>
                          <a:sym typeface="Times New Roman"/>
                        </a:rPr>
                        <a:t>социальная</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сфера</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smtClean="0">
                          <a:solidFill>
                            <a:srgbClr val="000000"/>
                          </a:solidFill>
                          <a:latin typeface="Times New Roman"/>
                          <a:ea typeface="Times New Roman"/>
                          <a:cs typeface="Times New Roman"/>
                          <a:sym typeface="Times New Roman"/>
                        </a:rPr>
                        <a:t>(</a:t>
                      </a:r>
                      <a:r>
                        <a:rPr lang="en-US" sz="2800" b="0" i="0" u="none" strike="noStrike" cap="none" dirty="0" err="1" smtClean="0">
                          <a:solidFill>
                            <a:srgbClr val="000000"/>
                          </a:solidFill>
                          <a:latin typeface="Times New Roman"/>
                          <a:ea typeface="Times New Roman"/>
                          <a:cs typeface="Times New Roman"/>
                          <a:sym typeface="Times New Roman"/>
                        </a:rPr>
                        <a:t>общественные</a:t>
                      </a:r>
                      <a:r>
                        <a:rPr lang="en-US" sz="2800" b="0" i="0" u="none" strike="noStrike" cap="none" dirty="0" smtClean="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поручения</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поведение</a:t>
                      </a:r>
                      <a:r>
                        <a:rPr lang="en-US" sz="2800" b="0" i="0" u="none" strike="noStrike" cap="none" dirty="0">
                          <a:solidFill>
                            <a:srgbClr val="000000"/>
                          </a:solidFill>
                          <a:latin typeface="Times New Roman"/>
                          <a:ea typeface="Times New Roman"/>
                          <a:cs typeface="Times New Roman"/>
                          <a:sym typeface="Times New Roman"/>
                        </a:rPr>
                        <a:t>)</a:t>
                      </a:r>
                      <a:endParaRPr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5F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812114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816" y="-378823"/>
            <a:ext cx="6988629" cy="8143240"/>
          </a:xfrm>
          <a:prstGeom prst="rect">
            <a:avLst/>
          </a:prstGeom>
        </p:spPr>
      </p:pic>
    </p:spTree>
    <p:extLst>
      <p:ext uri="{BB962C8B-B14F-4D97-AF65-F5344CB8AC3E}">
        <p14:creationId xmlns:p14="http://schemas.microsoft.com/office/powerpoint/2010/main" val="294135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3" y="0"/>
            <a:ext cx="9975273" cy="6858000"/>
          </a:xfrm>
          <a:prstGeom prst="rect">
            <a:avLst/>
          </a:prstGeom>
        </p:spPr>
      </p:pic>
    </p:spTree>
    <p:extLst>
      <p:ext uri="{BB962C8B-B14F-4D97-AF65-F5344CB8AC3E}">
        <p14:creationId xmlns:p14="http://schemas.microsoft.com/office/powerpoint/2010/main" val="192379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754" y="141514"/>
            <a:ext cx="8151223" cy="6520978"/>
          </a:xfrm>
          <a:prstGeom prst="rect">
            <a:avLst/>
          </a:prstGeom>
        </p:spPr>
      </p:pic>
    </p:spTree>
    <p:extLst>
      <p:ext uri="{BB962C8B-B14F-4D97-AF65-F5344CB8AC3E}">
        <p14:creationId xmlns:p14="http://schemas.microsoft.com/office/powerpoint/2010/main" val="40612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2399" y="793868"/>
            <a:ext cx="10081606" cy="3171637"/>
          </a:xfrm>
          <a:prstGeom prst="rect">
            <a:avLst/>
          </a:prstGeom>
        </p:spPr>
        <p:txBody>
          <a:bodyPr wrap="none">
            <a:spAutoFit/>
          </a:bodyPr>
          <a:lstStyle/>
          <a:p>
            <a:pPr indent="228600" algn="just">
              <a:lnSpc>
                <a:spcPct val="115000"/>
              </a:lnSpc>
              <a:spcAft>
                <a:spcPts val="0"/>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Важные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моменты  в воспитании ребёнка в семье</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228600" algn="just">
              <a:lnSpc>
                <a:spcPct val="115000"/>
              </a:lnSpc>
              <a:spcAft>
                <a:spcPts val="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ru-RU" b="1" dirty="0" smtClean="0"/>
              <a:t>Атмосфера </a:t>
            </a:r>
            <a:r>
              <a:rPr lang="ru-RU" b="1" dirty="0"/>
              <a:t> любви</a:t>
            </a:r>
            <a:r>
              <a:rPr lang="ru-RU" dirty="0"/>
              <a:t>.  </a:t>
            </a:r>
            <a:endParaRPr lang="ru-RU" dirty="0" smtClean="0"/>
          </a:p>
          <a:p>
            <a:pPr algn="just">
              <a:lnSpc>
                <a:spcPct val="115000"/>
              </a:lnSpc>
              <a:spcAft>
                <a:spcPts val="0"/>
              </a:spcAft>
            </a:pPr>
            <a:r>
              <a:rPr lang="ru-RU" b="1" dirty="0" smtClean="0"/>
              <a:t>2</a:t>
            </a:r>
            <a:r>
              <a:rPr lang="ru-RU" b="1" dirty="0"/>
              <a:t>) Атмосфера искренности.</a:t>
            </a:r>
            <a:r>
              <a:rPr lang="ru-RU" dirty="0"/>
              <a:t> </a:t>
            </a:r>
            <a:endParaRPr lang="ru-RU" dirty="0" smtClean="0"/>
          </a:p>
          <a:p>
            <a:pPr algn="just">
              <a:lnSpc>
                <a:spcPct val="115000"/>
              </a:lnSpc>
            </a:pPr>
            <a:r>
              <a:rPr lang="ru-RU" b="1" dirty="0"/>
              <a:t>3) Атмосфера понимания. Разъяснение. Воздействие словом</a:t>
            </a:r>
            <a:r>
              <a:rPr lang="ru-RU" dirty="0"/>
              <a:t>.</a:t>
            </a:r>
          </a:p>
          <a:p>
            <a:pPr algn="just">
              <a:lnSpc>
                <a:spcPct val="115000"/>
              </a:lnSpc>
              <a:spcAft>
                <a:spcPts val="0"/>
              </a:spcAft>
            </a:pPr>
            <a:r>
              <a:rPr lang="ru-RU" b="1" dirty="0" smtClean="0"/>
              <a:t>4) Безразличие</a:t>
            </a:r>
            <a:r>
              <a:rPr lang="ru-RU" dirty="0"/>
              <a:t> - одна из ошибок  в воспитании. "Делай что хочешь, мне все равно".  </a:t>
            </a:r>
            <a:endParaRPr lang="ru-RU" dirty="0" smtClean="0"/>
          </a:p>
          <a:p>
            <a:pPr algn="just">
              <a:lnSpc>
                <a:spcPct val="115000"/>
              </a:lnSpc>
            </a:pPr>
            <a:r>
              <a:rPr lang="ru-RU" b="1" dirty="0"/>
              <a:t>5) Крайняя мера воздействия  - наказание.</a:t>
            </a:r>
            <a:endParaRPr lang="ru-RU" dirty="0"/>
          </a:p>
          <a:p>
            <a:pPr algn="just">
              <a:lnSpc>
                <a:spcPct val="115000"/>
              </a:lnSpc>
              <a:spcAft>
                <a:spcPts val="0"/>
              </a:spcAft>
            </a:pPr>
            <a:r>
              <a:rPr lang="ru-RU" b="1" dirty="0"/>
              <a:t>6) Порицание и запреты.</a:t>
            </a:r>
            <a:r>
              <a:rPr lang="ru-RU" dirty="0"/>
              <a:t> </a:t>
            </a:r>
            <a:endParaRPr lang="ru-RU" dirty="0" smtClean="0"/>
          </a:p>
          <a:p>
            <a:pPr algn="just">
              <a:lnSpc>
                <a:spcPct val="115000"/>
              </a:lnSpc>
              <a:spcAft>
                <a:spcPts val="0"/>
              </a:spcAft>
            </a:pPr>
            <a:r>
              <a:rPr lang="ru-RU" b="1" dirty="0"/>
              <a:t>7) Воспитание  личным примером.</a:t>
            </a:r>
            <a:r>
              <a:rPr lang="ru-RU" dirty="0"/>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62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571" y="229006"/>
            <a:ext cx="11652069" cy="6458178"/>
          </a:xfrm>
          <a:prstGeom prst="rect">
            <a:avLst/>
          </a:prstGeom>
        </p:spPr>
        <p:txBody>
          <a:bodyPr wrap="square">
            <a:spAutoFit/>
          </a:bodyPr>
          <a:lstStyle/>
          <a:p>
            <a:pPr algn="ctr">
              <a:lnSpc>
                <a:spcPts val="3000"/>
              </a:lnSpc>
              <a:spcBef>
                <a:spcPts val="750"/>
              </a:spcBef>
              <a:spcAft>
                <a:spcPts val="750"/>
              </a:spcAft>
            </a:pPr>
            <a:r>
              <a:rPr lang="ru-RU" b="1" dirty="0" smtClean="0">
                <a:latin typeface="Times New Roman" panose="02020603050405020304" pitchFamily="18" charset="0"/>
                <a:ea typeface="Times New Roman" panose="02020603050405020304" pitchFamily="18" charset="0"/>
              </a:rPr>
              <a:t>ШЕСТЬ </a:t>
            </a:r>
            <a:r>
              <a:rPr lang="ru-RU" b="1" dirty="0">
                <a:latin typeface="Times New Roman" panose="02020603050405020304" pitchFamily="18" charset="0"/>
                <a:ea typeface="Times New Roman" panose="02020603050405020304" pitchFamily="18" charset="0"/>
              </a:rPr>
              <a:t>ПРАВИЛ ВЗАИМООТНОШЕНИЙ С РЕБЁНКОМ</a:t>
            </a:r>
            <a:endParaRPr lang="ru-RU" sz="2400" b="1" dirty="0">
              <a:latin typeface="Times New Roman" panose="02020603050405020304" pitchFamily="18" charset="0"/>
              <a:ea typeface="Times New Roman" panose="02020603050405020304" pitchFamily="18" charset="0"/>
            </a:endParaRPr>
          </a:p>
          <a:p>
            <a:pPr algn="just">
              <a:spcBef>
                <a:spcPts val="600"/>
              </a:spcBef>
              <a:spcAft>
                <a:spcPts val="0"/>
              </a:spcAft>
            </a:pPr>
            <a:r>
              <a:rPr lang="ru-RU" b="1" dirty="0">
                <a:latin typeface="Times New Roman" panose="02020603050405020304" pitchFamily="18" charset="0"/>
                <a:ea typeface="Times New Roman" panose="02020603050405020304" pitchFamily="18" charset="0"/>
              </a:rPr>
              <a:t>1.</a:t>
            </a:r>
            <a:r>
              <a:rPr lang="ru-RU" dirty="0">
                <a:latin typeface="Times New Roman" panose="02020603050405020304" pitchFamily="18" charset="0"/>
                <a:ea typeface="Times New Roman" panose="02020603050405020304" pitchFamily="18" charset="0"/>
              </a:rPr>
              <a:t>   </a:t>
            </a:r>
            <a:r>
              <a:rPr lang="ru-RU" sz="2200" dirty="0">
                <a:latin typeface="Times New Roman" panose="02020603050405020304" pitchFamily="18" charset="0"/>
                <a:ea typeface="Times New Roman" panose="02020603050405020304" pitchFamily="18" charset="0"/>
              </a:rPr>
              <a:t>Прежде всего, как это не покажется банально, любите ребенка. Маленький человек должен знать, что его любят таким, какой он есть, но это не значит, что родители не хотят помочь ему стать лучше. </a:t>
            </a:r>
            <a:endParaRPr lang="ru-RU" sz="2200" dirty="0" smtClean="0">
              <a:latin typeface="Times New Roman" panose="02020603050405020304" pitchFamily="18" charset="0"/>
              <a:ea typeface="Times New Roman" panose="02020603050405020304" pitchFamily="18" charset="0"/>
            </a:endParaRPr>
          </a:p>
          <a:p>
            <a:pPr algn="just">
              <a:spcBef>
                <a:spcPts val="600"/>
              </a:spcBef>
              <a:spcAft>
                <a:spcPts val="0"/>
              </a:spcAft>
            </a:pPr>
            <a:r>
              <a:rPr lang="ru-RU" sz="2200" b="1" dirty="0" smtClean="0">
                <a:latin typeface="Times New Roman" panose="02020603050405020304" pitchFamily="18" charset="0"/>
                <a:ea typeface="Times New Roman" panose="02020603050405020304" pitchFamily="18" charset="0"/>
              </a:rPr>
              <a:t>2</a:t>
            </a:r>
            <a:r>
              <a:rPr lang="ru-RU" sz="2200" b="1" dirty="0">
                <a:latin typeface="Times New Roman" panose="02020603050405020304" pitchFamily="18" charset="0"/>
                <a:ea typeface="Times New Roman" panose="02020603050405020304" pitchFamily="18" charset="0"/>
              </a:rPr>
              <a:t>.</a:t>
            </a:r>
            <a:r>
              <a:rPr lang="ru-RU" sz="2200" dirty="0">
                <a:latin typeface="Times New Roman" panose="02020603050405020304" pitchFamily="18" charset="0"/>
                <a:ea typeface="Times New Roman" panose="02020603050405020304" pitchFamily="18" charset="0"/>
              </a:rPr>
              <a:t>  Вы должны быть по-настоящему заинтересованы занятиями, ребенок почувствует, что вам это нужно, и будет стараться и ради себя, и ради вас. Ведь мама (папа, бабушка и т.д.) – это главный человек, и если маме интересно, то и мне тоже. А раз мама радуется, что я занимаюсь, значит, это действительно здорово!</a:t>
            </a:r>
          </a:p>
          <a:p>
            <a:pPr algn="just">
              <a:spcBef>
                <a:spcPts val="600"/>
              </a:spcBef>
              <a:spcAft>
                <a:spcPts val="0"/>
              </a:spcAft>
            </a:pPr>
            <a:r>
              <a:rPr lang="ru-RU" sz="2200" b="1" dirty="0">
                <a:latin typeface="Times New Roman" panose="02020603050405020304" pitchFamily="18" charset="0"/>
                <a:ea typeface="Times New Roman" panose="02020603050405020304" pitchFamily="18" charset="0"/>
              </a:rPr>
              <a:t>3.</a:t>
            </a:r>
            <a:r>
              <a:rPr lang="ru-RU" sz="2200" dirty="0">
                <a:latin typeface="Times New Roman" panose="02020603050405020304" pitchFamily="18" charset="0"/>
                <a:ea typeface="Times New Roman" panose="02020603050405020304" pitchFamily="18" charset="0"/>
              </a:rPr>
              <a:t>     Не сравнивайте своего ребенка с другими детьми. </a:t>
            </a:r>
            <a:r>
              <a:rPr lang="ru-RU" sz="2200" dirty="0" smtClean="0">
                <a:latin typeface="Times New Roman" panose="02020603050405020304" pitchFamily="18" charset="0"/>
                <a:ea typeface="Times New Roman" panose="02020603050405020304" pitchFamily="18" charset="0"/>
              </a:rPr>
              <a:t>Такие </a:t>
            </a:r>
            <a:r>
              <a:rPr lang="ru-RU" sz="2200" dirty="0">
                <a:latin typeface="Times New Roman" panose="02020603050405020304" pitchFamily="18" charset="0"/>
                <a:ea typeface="Times New Roman" panose="02020603050405020304" pitchFamily="18" charset="0"/>
              </a:rPr>
              <a:t>сравнения обижают и отбивают всякую охоту к совершенствованию. Сравнивайте ребенка с ним самим: «Ты рисуешь гораздо лучше, чем раньше</a:t>
            </a:r>
            <a:r>
              <a:rPr lang="ru-RU" sz="2200" dirty="0" smtClean="0">
                <a:latin typeface="Times New Roman" panose="02020603050405020304" pitchFamily="18" charset="0"/>
                <a:ea typeface="Times New Roman" panose="02020603050405020304" pitchFamily="18" charset="0"/>
              </a:rPr>
              <a:t>».</a:t>
            </a:r>
          </a:p>
          <a:p>
            <a:pPr algn="just">
              <a:spcBef>
                <a:spcPts val="600"/>
              </a:spcBef>
              <a:spcAft>
                <a:spcPts val="0"/>
              </a:spcAft>
            </a:pPr>
            <a:r>
              <a:rPr lang="ru-RU" sz="2200" b="1" dirty="0" smtClean="0">
                <a:latin typeface="Times New Roman" panose="02020603050405020304" pitchFamily="18" charset="0"/>
                <a:ea typeface="Times New Roman" panose="02020603050405020304" pitchFamily="18" charset="0"/>
              </a:rPr>
              <a:t>4</a:t>
            </a:r>
            <a:r>
              <a:rPr lang="ru-RU" sz="2200" b="1" dirty="0">
                <a:latin typeface="Times New Roman" panose="02020603050405020304" pitchFamily="18" charset="0"/>
                <a:ea typeface="Times New Roman" panose="02020603050405020304" pitchFamily="18" charset="0"/>
              </a:rPr>
              <a:t>.</a:t>
            </a:r>
            <a:r>
              <a:rPr lang="ru-RU" sz="2200" dirty="0">
                <a:latin typeface="Times New Roman" panose="02020603050405020304" pitchFamily="18" charset="0"/>
                <a:ea typeface="Times New Roman" panose="02020603050405020304" pitchFamily="18" charset="0"/>
              </a:rPr>
              <a:t>    Отмечайте небольшие достижения ребенка, как громадные победы. </a:t>
            </a:r>
            <a:endParaRPr lang="ru-RU" sz="2200" dirty="0" smtClean="0">
              <a:latin typeface="Times New Roman" panose="02020603050405020304" pitchFamily="18" charset="0"/>
              <a:ea typeface="Times New Roman" panose="02020603050405020304" pitchFamily="18" charset="0"/>
            </a:endParaRPr>
          </a:p>
          <a:p>
            <a:pPr algn="just">
              <a:spcBef>
                <a:spcPts val="600"/>
              </a:spcBef>
              <a:spcAft>
                <a:spcPts val="0"/>
              </a:spcAft>
            </a:pPr>
            <a:r>
              <a:rPr lang="ru-RU" sz="2200" b="1" dirty="0" smtClean="0">
                <a:latin typeface="Times New Roman" panose="02020603050405020304" pitchFamily="18" charset="0"/>
                <a:ea typeface="Times New Roman" panose="02020603050405020304" pitchFamily="18" charset="0"/>
              </a:rPr>
              <a:t>5</a:t>
            </a:r>
            <a:r>
              <a:rPr lang="ru-RU" sz="2200" b="1" dirty="0">
                <a:latin typeface="Times New Roman" panose="02020603050405020304" pitchFamily="18" charset="0"/>
                <a:ea typeface="Times New Roman" panose="02020603050405020304" pitchFamily="18" charset="0"/>
              </a:rPr>
              <a:t>.</a:t>
            </a:r>
            <a:r>
              <a:rPr lang="ru-RU" sz="2200" dirty="0">
                <a:latin typeface="Times New Roman" panose="02020603050405020304" pitchFamily="18" charset="0"/>
                <a:ea typeface="Times New Roman" panose="02020603050405020304" pitchFamily="18" charset="0"/>
              </a:rPr>
              <a:t>     Старайтесь всегда объяснять ребенку, опираясь на понятные примеры, зачем он выполняет то или иное задание, что он узнает нового. При этом цель работы должна быть ясной и понятной.</a:t>
            </a:r>
          </a:p>
          <a:p>
            <a:pPr algn="just">
              <a:spcBef>
                <a:spcPts val="600"/>
              </a:spcBef>
              <a:spcAft>
                <a:spcPts val="0"/>
              </a:spcAft>
            </a:pPr>
            <a:r>
              <a:rPr lang="ru-RU" sz="2200" b="1" dirty="0">
                <a:latin typeface="Times New Roman" panose="02020603050405020304" pitchFamily="18" charset="0"/>
                <a:ea typeface="Times New Roman" panose="02020603050405020304" pitchFamily="18" charset="0"/>
              </a:rPr>
              <a:t>6.</a:t>
            </a:r>
            <a:r>
              <a:rPr lang="ru-RU" sz="2200" dirty="0">
                <a:latin typeface="Times New Roman" panose="02020603050405020304" pitchFamily="18" charset="0"/>
                <a:ea typeface="Times New Roman" panose="02020603050405020304" pitchFamily="18" charset="0"/>
              </a:rPr>
              <a:t>  </a:t>
            </a:r>
            <a:r>
              <a:rPr lang="ru-RU" sz="2200" dirty="0" smtClean="0">
                <a:latin typeface="Times New Roman" panose="02020603050405020304" pitchFamily="18" charset="0"/>
                <a:ea typeface="Times New Roman" panose="02020603050405020304" pitchFamily="18" charset="0"/>
              </a:rPr>
              <a:t>Помните</a:t>
            </a:r>
            <a:r>
              <a:rPr lang="ru-RU" sz="2200" dirty="0">
                <a:latin typeface="Times New Roman" panose="02020603050405020304" pitchFamily="18" charset="0"/>
                <a:ea typeface="Times New Roman" panose="02020603050405020304" pitchFamily="18" charset="0"/>
              </a:rPr>
              <a:t>, что  наибольшее удовольствие и наибольшая польза от той работы, которая проделана самостоятельно. </a:t>
            </a:r>
            <a:r>
              <a:rPr lang="ru-RU" sz="1400" dirty="0">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45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892" y="274320"/>
            <a:ext cx="10829108" cy="4462760"/>
          </a:xfrm>
          <a:prstGeom prst="rect">
            <a:avLst/>
          </a:prstGeom>
          <a:noFill/>
        </p:spPr>
        <p:txBody>
          <a:bodyPr wrap="square" rtlCol="0">
            <a:spAutoFit/>
          </a:bodyPr>
          <a:lstStyle/>
          <a:p>
            <a:r>
              <a:rPr lang="ru-RU" sz="2800" u="sng" dirty="0" smtClean="0"/>
              <a:t>Ребята приняли участие в олимпиадах и конкурсах:</a:t>
            </a:r>
          </a:p>
          <a:p>
            <a:endParaRPr lang="ru-RU" sz="2800" u="sng" dirty="0" smtClean="0"/>
          </a:p>
          <a:p>
            <a:pPr marL="285750" indent="-285750">
              <a:buFont typeface="Arial" panose="020B0604020202020204" pitchFamily="34" charset="0"/>
              <a:buChar char="•"/>
            </a:pPr>
            <a:r>
              <a:rPr lang="ru-RU" sz="3200" dirty="0" smtClean="0">
                <a:latin typeface="Times New Roman" panose="02020603050405020304" pitchFamily="18" charset="0"/>
                <a:cs typeface="Times New Roman" panose="02020603050405020304" pitchFamily="18" charset="0"/>
              </a:rPr>
              <a:t>Всероссийская олимпиада </a:t>
            </a:r>
            <a:r>
              <a:rPr lang="ru-RU" sz="3200" dirty="0" err="1" smtClean="0">
                <a:latin typeface="Times New Roman" panose="02020603050405020304" pitchFamily="18" charset="0"/>
                <a:cs typeface="Times New Roman" panose="02020603050405020304" pitchFamily="18" charset="0"/>
              </a:rPr>
              <a:t>Учи.ру</a:t>
            </a:r>
            <a:r>
              <a:rPr lang="ru-RU" sz="3200" dirty="0" smtClean="0">
                <a:latin typeface="Times New Roman" panose="02020603050405020304" pitchFamily="18" charset="0"/>
                <a:cs typeface="Times New Roman" panose="02020603050405020304" pitchFamily="18" charset="0"/>
              </a:rPr>
              <a:t> по математике</a:t>
            </a:r>
          </a:p>
          <a:p>
            <a:pPr marL="285750" indent="-285750">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Всероссийская олимпиада </a:t>
            </a:r>
            <a:r>
              <a:rPr lang="ru-RU" sz="3200" dirty="0" err="1" smtClean="0">
                <a:latin typeface="Times New Roman" panose="02020603050405020304" pitchFamily="18" charset="0"/>
                <a:cs typeface="Times New Roman" panose="02020603050405020304" pitchFamily="18" charset="0"/>
              </a:rPr>
              <a:t>Учи.ру</a:t>
            </a:r>
            <a:r>
              <a:rPr lang="ru-RU" sz="3200" dirty="0" smtClean="0">
                <a:latin typeface="Times New Roman" panose="02020603050405020304" pitchFamily="18" charset="0"/>
                <a:cs typeface="Times New Roman" panose="02020603050405020304" pitchFamily="18" charset="0"/>
              </a:rPr>
              <a:t> «Безопасные </a:t>
            </a:r>
            <a:r>
              <a:rPr lang="ru-RU" sz="3200" dirty="0">
                <a:latin typeface="Times New Roman" panose="02020603050405020304" pitchFamily="18" charset="0"/>
                <a:cs typeface="Times New Roman" panose="02020603050405020304" pitchFamily="18" charset="0"/>
              </a:rPr>
              <a:t>дороги</a:t>
            </a:r>
            <a:r>
              <a:rPr lang="ru-RU" sz="32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Всероссийская олимпиада </a:t>
            </a:r>
            <a:r>
              <a:rPr lang="ru-RU" sz="3200" dirty="0" err="1" smtClean="0">
                <a:latin typeface="Times New Roman" panose="02020603050405020304" pitchFamily="18" charset="0"/>
                <a:cs typeface="Times New Roman" panose="02020603050405020304" pitchFamily="18" charset="0"/>
              </a:rPr>
              <a:t>Учи.ру</a:t>
            </a:r>
            <a:r>
              <a:rPr lang="ru-RU" sz="3200" dirty="0" smtClean="0">
                <a:latin typeface="Times New Roman" panose="02020603050405020304" pitchFamily="18" charset="0"/>
                <a:cs typeface="Times New Roman" panose="02020603050405020304" pitchFamily="18" charset="0"/>
              </a:rPr>
              <a:t> «Безопасный интернет»</a:t>
            </a:r>
          </a:p>
          <a:p>
            <a:pPr marL="285750" indent="-285750">
              <a:buFont typeface="Arial" panose="020B0604020202020204" pitchFamily="34" charset="0"/>
              <a:buChar char="•"/>
            </a:pPr>
            <a:r>
              <a:rPr lang="ru-RU" sz="3200" dirty="0" smtClean="0">
                <a:latin typeface="Times New Roman" panose="02020603050405020304" pitchFamily="18" charset="0"/>
                <a:cs typeface="Times New Roman" panose="02020603050405020304" pitchFamily="18" charset="0"/>
              </a:rPr>
              <a:t>Районный творческий конкурс «Мой </a:t>
            </a:r>
            <a:r>
              <a:rPr lang="ru-RU" sz="3200" dirty="0">
                <a:latin typeface="Times New Roman" panose="02020603050405020304" pitchFamily="18" charset="0"/>
                <a:cs typeface="Times New Roman" panose="02020603050405020304" pitchFamily="18" charset="0"/>
              </a:rPr>
              <a:t>дом – </a:t>
            </a:r>
            <a:r>
              <a:rPr lang="ru-RU" sz="3200" dirty="0" err="1">
                <a:latin typeface="Times New Roman" panose="02020603050405020304" pitchFamily="18" charset="0"/>
                <a:cs typeface="Times New Roman" panose="02020603050405020304" pitchFamily="18" charset="0"/>
              </a:rPr>
              <a:t>Берёзовский</a:t>
            </a:r>
            <a:r>
              <a:rPr lang="ru-RU" sz="3200" dirty="0">
                <a:latin typeface="Times New Roman" panose="02020603050405020304" pitchFamily="18" charset="0"/>
                <a:cs typeface="Times New Roman" panose="02020603050405020304" pitchFamily="18" charset="0"/>
              </a:rPr>
              <a:t> район</a:t>
            </a:r>
            <a:r>
              <a:rPr lang="ru-RU" sz="32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Конкурс «</a:t>
            </a:r>
            <a:r>
              <a:rPr lang="ru-RU" sz="3200" dirty="0" err="1">
                <a:latin typeface="Times New Roman" panose="02020603050405020304" pitchFamily="18" charset="0"/>
                <a:cs typeface="Times New Roman" panose="02020603050405020304" pitchFamily="18" charset="0"/>
              </a:rPr>
              <a:t>ЯКлассный</a:t>
            </a:r>
            <a:r>
              <a:rPr lang="ru-RU" sz="3200" dirty="0">
                <a:latin typeface="Times New Roman" panose="02020603050405020304" pitchFamily="18" charset="0"/>
                <a:cs typeface="Times New Roman" panose="02020603050405020304" pitchFamily="18" charset="0"/>
              </a:rPr>
              <a:t> пешеход»</a:t>
            </a:r>
            <a:endParaRPr lang="ru-RU" sz="3200" dirty="0" smtClean="0">
              <a:latin typeface="Times New Roman" panose="02020603050405020304" pitchFamily="18" charset="0"/>
              <a:cs typeface="Times New Roman" panose="02020603050405020304" pitchFamily="18" charset="0"/>
            </a:endParaRPr>
          </a:p>
          <a:p>
            <a:endParaRPr lang="ru-RU" sz="36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817" y="3592284"/>
            <a:ext cx="3884022" cy="2913017"/>
          </a:xfrm>
          <a:prstGeom prst="rect">
            <a:avLst/>
          </a:prstGeom>
        </p:spPr>
      </p:pic>
    </p:spTree>
    <p:extLst>
      <p:ext uri="{BB962C8B-B14F-4D97-AF65-F5344CB8AC3E}">
        <p14:creationId xmlns:p14="http://schemas.microsoft.com/office/powerpoint/2010/main" val="3698281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5657850"/>
          </a:xfrm>
          <a:prstGeom prst="rect">
            <a:avLst/>
          </a:prstGeom>
          <a:ln w="57150">
            <a:solidFill>
              <a:srgbClr val="002060"/>
            </a:solidFill>
          </a:ln>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107" y="2229667"/>
            <a:ext cx="7972697" cy="44846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94" y="875212"/>
            <a:ext cx="10058400" cy="565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654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565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176" y="775154"/>
            <a:ext cx="9667875" cy="5772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26" y="444727"/>
            <a:ext cx="10058400" cy="565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5651" y="832304"/>
            <a:ext cx="10058400" cy="565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844" y="0"/>
            <a:ext cx="3857625"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801" y="-155348"/>
            <a:ext cx="3857625" cy="6858000"/>
          </a:xfrm>
          <a:prstGeom prst="rect">
            <a:avLst/>
          </a:prstGeom>
        </p:spPr>
      </p:pic>
    </p:spTree>
    <p:extLst>
      <p:ext uri="{BB962C8B-B14F-4D97-AF65-F5344CB8AC3E}">
        <p14:creationId xmlns:p14="http://schemas.microsoft.com/office/powerpoint/2010/main" val="22294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271" y="-235132"/>
            <a:ext cx="9144000" cy="6858000"/>
          </a:xfrm>
          <a:prstGeom prst="rect">
            <a:avLst/>
          </a:prstGeom>
        </p:spPr>
      </p:pic>
    </p:spTree>
    <p:extLst>
      <p:ext uri="{BB962C8B-B14F-4D97-AF65-F5344CB8AC3E}">
        <p14:creationId xmlns:p14="http://schemas.microsoft.com/office/powerpoint/2010/main" val="354834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58802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Волна">
  <a:themeElements>
    <a:clrScheme name="Волна">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96</TotalTime>
  <Words>500</Words>
  <Application>Microsoft Office PowerPoint</Application>
  <PresentationFormat>Широкоэкранный</PresentationFormat>
  <Paragraphs>43</Paragraphs>
  <Slides>14</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14</vt:i4>
      </vt:variant>
    </vt:vector>
  </HeadingPairs>
  <TitlesOfParts>
    <vt:vector size="23" baseType="lpstr">
      <vt:lpstr>Arial</vt:lpstr>
      <vt:lpstr>Calibri</vt:lpstr>
      <vt:lpstr>Candara</vt:lpstr>
      <vt:lpstr>Century Gothic</vt:lpstr>
      <vt:lpstr>Noto Sans Symbols</vt:lpstr>
      <vt:lpstr>Times New Roman</vt:lpstr>
      <vt:lpstr>Wingdings 3</vt:lpstr>
      <vt:lpstr>Легкий дым</vt: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Девизом работы с «портфолио»  должна стать фраза:</vt:lpstr>
      <vt:lpstr>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 Сергеевна</dc:creator>
  <cp:lastModifiedBy>Светлана Сергеевна</cp:lastModifiedBy>
  <cp:revision>7</cp:revision>
  <dcterms:created xsi:type="dcterms:W3CDTF">2022-12-22T03:12:28Z</dcterms:created>
  <dcterms:modified xsi:type="dcterms:W3CDTF">2022-12-22T04:49:22Z</dcterms:modified>
</cp:coreProperties>
</file>