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7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  <p:sldId id="271" r:id="rId18"/>
    <p:sldId id="274" r:id="rId19"/>
    <p:sldId id="272" r:id="rId20"/>
    <p:sldId id="275" r:id="rId21"/>
    <p:sldId id="277" r:id="rId22"/>
    <p:sldId id="278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3" d="100"/>
          <a:sy n="83" d="100"/>
        </p:scale>
        <p:origin x="658" y="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21783A-F9A6-472F-9E7E-FE4A3128CBF0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B421972-FC3A-4996-A4C4-D4A70E60DFAD}">
      <dgm:prSet phldrT="[Текст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/>
            <a:t>Мы преклоняемся перед людьми, избравшими этот нелегкий труд. Мы ими гордимся!</a:t>
          </a:r>
        </a:p>
      </dgm:t>
    </dgm:pt>
    <dgm:pt modelId="{C0BE7A97-016F-4E39-99EF-44936FFC437B}" type="parTrans" cxnId="{A00A2605-29FD-402B-A6E1-5E2B8C9E3061}">
      <dgm:prSet/>
      <dgm:spPr/>
      <dgm:t>
        <a:bodyPr/>
        <a:lstStyle/>
        <a:p>
          <a:endParaRPr lang="ru-RU"/>
        </a:p>
      </dgm:t>
    </dgm:pt>
    <dgm:pt modelId="{1E1C0D33-4B9C-4D30-8AFC-513F4B4209AC}" type="sibTrans" cxnId="{A00A2605-29FD-402B-A6E1-5E2B8C9E3061}">
      <dgm:prSet/>
      <dgm:spPr/>
      <dgm:t>
        <a:bodyPr/>
        <a:lstStyle/>
        <a:p>
          <a:endParaRPr lang="ru-RU"/>
        </a:p>
      </dgm:t>
    </dgm:pt>
    <dgm:pt modelId="{1DBA690B-476C-4B5E-B1C9-7197530B3ABF}">
      <dgm:prSet/>
      <dgm:spPr/>
      <dgm:t>
        <a:bodyPr/>
        <a:lstStyle/>
        <a:p>
          <a:endParaRPr lang="ru-RU"/>
        </a:p>
      </dgm:t>
    </dgm:pt>
    <dgm:pt modelId="{5A72B5FB-9BFD-4199-A328-EA7A81849F36}" type="parTrans" cxnId="{225837C0-E7AF-45C5-902D-81914A6B2CFB}">
      <dgm:prSet/>
      <dgm:spPr/>
      <dgm:t>
        <a:bodyPr/>
        <a:lstStyle/>
        <a:p>
          <a:endParaRPr lang="ru-RU"/>
        </a:p>
      </dgm:t>
    </dgm:pt>
    <dgm:pt modelId="{AA1A0D67-AEC4-4327-924C-8CCC5676947B}" type="sibTrans" cxnId="{225837C0-E7AF-45C5-902D-81914A6B2CFB}">
      <dgm:prSet/>
      <dgm:spPr/>
      <dgm:t>
        <a:bodyPr/>
        <a:lstStyle/>
        <a:p>
          <a:endParaRPr lang="ru-RU"/>
        </a:p>
      </dgm:t>
    </dgm:pt>
    <dgm:pt modelId="{4E4E73AF-8450-4465-886B-A107D85F3243}" type="pres">
      <dgm:prSet presAssocID="{1A21783A-F9A6-472F-9E7E-FE4A3128CBF0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1B6D89A-1076-4F24-A3E5-4B3CC1BBBA8A}" type="pres">
      <dgm:prSet presAssocID="{CB421972-FC3A-4996-A4C4-D4A70E60DFAD}" presName="centerShape" presStyleLbl="node0" presStyleIdx="0" presStyleCnt="1"/>
      <dgm:spPr/>
      <dgm:t>
        <a:bodyPr/>
        <a:lstStyle/>
        <a:p>
          <a:endParaRPr lang="ru-RU"/>
        </a:p>
      </dgm:t>
    </dgm:pt>
  </dgm:ptLst>
  <dgm:cxnLst>
    <dgm:cxn modelId="{A00A2605-29FD-402B-A6E1-5E2B8C9E3061}" srcId="{1A21783A-F9A6-472F-9E7E-FE4A3128CBF0}" destId="{CB421972-FC3A-4996-A4C4-D4A70E60DFAD}" srcOrd="0" destOrd="0" parTransId="{C0BE7A97-016F-4E39-99EF-44936FFC437B}" sibTransId="{1E1C0D33-4B9C-4D30-8AFC-513F4B4209AC}"/>
    <dgm:cxn modelId="{96BE0356-C635-45AF-9600-B31AAED00DA7}" type="presOf" srcId="{1A21783A-F9A6-472F-9E7E-FE4A3128CBF0}" destId="{4E4E73AF-8450-4465-886B-A107D85F3243}" srcOrd="0" destOrd="0" presId="urn:microsoft.com/office/officeart/2005/8/layout/radial6"/>
    <dgm:cxn modelId="{C35A8D3D-0832-4438-BD70-1E24A9E45374}" type="presOf" srcId="{CB421972-FC3A-4996-A4C4-D4A70E60DFAD}" destId="{31B6D89A-1076-4F24-A3E5-4B3CC1BBBA8A}" srcOrd="0" destOrd="0" presId="urn:microsoft.com/office/officeart/2005/8/layout/radial6"/>
    <dgm:cxn modelId="{225837C0-E7AF-45C5-902D-81914A6B2CFB}" srcId="{1A21783A-F9A6-472F-9E7E-FE4A3128CBF0}" destId="{1DBA690B-476C-4B5E-B1C9-7197530B3ABF}" srcOrd="1" destOrd="0" parTransId="{5A72B5FB-9BFD-4199-A328-EA7A81849F36}" sibTransId="{AA1A0D67-AEC4-4327-924C-8CCC5676947B}"/>
    <dgm:cxn modelId="{F27B6A5D-64A4-4938-983C-6F84E10B8642}" type="presParOf" srcId="{4E4E73AF-8450-4465-886B-A107D85F3243}" destId="{31B6D89A-1076-4F24-A3E5-4B3CC1BBBA8A}" srcOrd="0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B6D89A-1076-4F24-A3E5-4B3CC1BBBA8A}">
      <dsp:nvSpPr>
        <dsp:cNvPr id="0" name=""/>
        <dsp:cNvSpPr/>
      </dsp:nvSpPr>
      <dsp:spPr>
        <a:xfrm>
          <a:off x="164550" y="1215"/>
          <a:ext cx="3218267" cy="3218267"/>
        </a:xfrm>
        <a:prstGeom prst="ellipse">
          <a:avLst/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/>
            <a:t>Мы преклоняемся перед людьми, избравшими этот нелегкий труд. Мы ими гордимся!</a:t>
          </a:r>
        </a:p>
      </dsp:txBody>
      <dsp:txXfrm>
        <a:off x="635854" y="472519"/>
        <a:ext cx="2275659" cy="22756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DE5B57-A106-47BF-92C1-1ED1AB974C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60998DC-6553-4C9C-BAB1-B9AA30C928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B69BDD-2072-415C-89B6-712152CBA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343EB-033E-4A52-A549-92BBB2FC05F1}" type="datetimeFigureOut">
              <a:rPr lang="ru-RU" smtClean="0"/>
              <a:pPr/>
              <a:t>15.04.2026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F8F90C8-8848-4282-9720-ADE9C0377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95EED0-A0B3-493F-8FFB-2FAAED824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AA526-5641-4DB7-9CAB-5EFFFD760D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1955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170CC-7847-4F5C-8971-6B48709DD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7733BD5-A074-44E9-B261-5CA1E03A43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CCB713-E587-4146-B66A-E5DA54BDC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343EB-033E-4A52-A549-92BBB2FC05F1}" type="datetimeFigureOut">
              <a:rPr lang="ru-RU" smtClean="0"/>
              <a:pPr/>
              <a:t>15.04.2026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4126DD-CEE5-44D6-99A4-76A97EC80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60213EC-74BC-4C6F-876F-88E105F2A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AA526-5641-4DB7-9CAB-5EFFFD760D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745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FA1E83C-9C54-4AED-8111-934D054D59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DE938B9-4442-4E90-ACDD-A53E453D3B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5BE462-093F-489C-A97C-4F53F584F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343EB-033E-4A52-A549-92BBB2FC05F1}" type="datetimeFigureOut">
              <a:rPr lang="ru-RU" smtClean="0"/>
              <a:pPr/>
              <a:t>15.04.2026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52EA5ED-495D-47A5-9E4C-FD61710D7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5605E9-9B30-4FC9-9AC8-A417CE296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AA526-5641-4DB7-9CAB-5EFFFD760D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63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F5C60A-B0C5-45F1-946D-CD7F3A6BF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189847F-1E03-44B3-96A6-58BF33FAB3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59EDA0B-1772-4A95-BA6D-1881FCD4C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343EB-033E-4A52-A549-92BBB2FC05F1}" type="datetimeFigureOut">
              <a:rPr lang="ru-RU" smtClean="0"/>
              <a:pPr/>
              <a:t>15.04.2026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855B25-82BF-449B-9390-21CA6DAC0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E567662-ACD2-4B5F-A129-BC728937B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AA526-5641-4DB7-9CAB-5EFFFD760D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839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57D321-418B-405A-B795-1310F93B2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075F9B9-58DF-4DD6-A51F-0D11DE8739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8E21ED1-9440-4492-8E37-85AAE7DD7F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343EB-033E-4A52-A549-92BBB2FC05F1}" type="datetimeFigureOut">
              <a:rPr lang="ru-RU" smtClean="0"/>
              <a:pPr/>
              <a:t>15.04.2026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55C066-DE83-422D-81DF-F92CA2D57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3C08C33-08B4-4C1E-B15B-168D37C4A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AA526-5641-4DB7-9CAB-5EFFFD760D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1834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66AED8-76FA-4EAC-8FE1-94436584C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3E498D-B20D-497B-9379-06538F8149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9E0E411-FE6D-45A3-8DC9-6010F102AB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BF79B9C-34F7-4DF3-B406-08B1B30A3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343EB-033E-4A52-A549-92BBB2FC05F1}" type="datetimeFigureOut">
              <a:rPr lang="ru-RU" smtClean="0"/>
              <a:pPr/>
              <a:t>15.04.2026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B524312-AB7C-46D0-A595-FC22A0F46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4968838-64E9-4647-A61C-839B6BF89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AA526-5641-4DB7-9CAB-5EFFFD760D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482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BCDA9E-35C1-47B0-8372-A9CAD49DC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BB06CB0-2F93-49F1-80E7-9FC5BFDA7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4C95B5F-6DE9-4F52-A1D5-3C29C3D173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2B983BF-3423-48DB-BA55-2AFB0516BF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E7BC6D2-0F39-4D93-B2AB-43BC6A9D4A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AB85BF2-8313-4049-9F9C-936F20693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343EB-033E-4A52-A549-92BBB2FC05F1}" type="datetimeFigureOut">
              <a:rPr lang="ru-RU" smtClean="0"/>
              <a:pPr/>
              <a:t>15.04.2026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A951215-E480-4AA1-8180-9E44326FA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4EF8CB5-BD30-40DD-AE5C-4010297B9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AA526-5641-4DB7-9CAB-5EFFFD760D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026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E4AC4C-BAFC-456F-94F4-43431402B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D7679F6-3F2F-4962-BBC9-82230688D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343EB-033E-4A52-A549-92BBB2FC05F1}" type="datetimeFigureOut">
              <a:rPr lang="ru-RU" smtClean="0"/>
              <a:pPr/>
              <a:t>15.04.2026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7FD1D8B-A825-406B-8660-D9F3DFA41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9AA21C6-2D60-41E6-A280-119CB86F7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AA526-5641-4DB7-9CAB-5EFFFD760D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7396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ED943C1-C896-4F02-8D0C-D976CF4C9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343EB-033E-4A52-A549-92BBB2FC05F1}" type="datetimeFigureOut">
              <a:rPr lang="ru-RU" smtClean="0"/>
              <a:pPr/>
              <a:t>15.04.2026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47BD0A8-5540-4E9C-B5E7-ACC3AFD0C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91FD2F1-1E8E-47EC-8365-0D435BEA4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AA526-5641-4DB7-9CAB-5EFFFD760D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11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4818B5-0E2C-4560-AA78-1C09E354E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F81ABF-3C2B-4BC7-8357-3E733DFF3D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878567E-5529-4A55-A935-2123036E80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4FE140C-734F-4D2A-977C-0B8B5331F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343EB-033E-4A52-A549-92BBB2FC05F1}" type="datetimeFigureOut">
              <a:rPr lang="ru-RU" smtClean="0"/>
              <a:pPr/>
              <a:t>15.04.2026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45D9133-62F0-4412-98B8-6FD9CEC58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1D8A135-1B83-41E3-AC79-9C6AED6A0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AA526-5641-4DB7-9CAB-5EFFFD760D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730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5262A4-55C9-4131-B5D7-CD798A549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06D4CC8-4CF5-433F-A0A7-732FACBA06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409D0C7-0155-437B-BCB6-783B962B70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62ADFEF-01CE-4A86-8A4B-3A02B5736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343EB-033E-4A52-A549-92BBB2FC05F1}" type="datetimeFigureOut">
              <a:rPr lang="ru-RU" smtClean="0"/>
              <a:pPr/>
              <a:t>15.04.2026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4C5D506-9788-421E-9C69-A30842E00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E334ADE-4410-4EB2-8DC7-B5A0112B7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AA526-5641-4DB7-9CAB-5EFFFD760D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087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1E1628-6FFD-4223-ADFB-1C13596F4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5186F25-82E4-464F-A926-1DB29F763D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9A5527-009F-4432-BFA6-4584BA3C2E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343EB-033E-4A52-A549-92BBB2FC05F1}" type="datetimeFigureOut">
              <a:rPr lang="ru-RU" smtClean="0"/>
              <a:pPr/>
              <a:t>15.04.2026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7033B7-152E-4B82-8A6F-44733A3B7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F2FACBD-234C-455D-B42E-793FB66631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AA526-5641-4DB7-9CAB-5EFFFD760D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558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11" Type="http://schemas.openxmlformats.org/officeDocument/2006/relationships/image" Target="../media/image11.jpeg"/><Relationship Id="rId5" Type="http://schemas.openxmlformats.org/officeDocument/2006/relationships/diagramColors" Target="../diagrams/colors1.xml"/><Relationship Id="rId10" Type="http://schemas.openxmlformats.org/officeDocument/2006/relationships/image" Target="../media/image14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9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D0D74C-767A-46AA-B261-8C401C4976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15643" y="1348926"/>
            <a:ext cx="9144000" cy="2387600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династия</a:t>
            </a:r>
            <a:b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Артеевых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AD7EA61-84FD-48AB-A2CA-FF5D58C35E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55520" y="675958"/>
            <a:ext cx="9144000" cy="671579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«Ванзетурская СОШ»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669243" y="5027313"/>
            <a:ext cx="80487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Подготовил: учитель, Артеев Денис Владимирович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5189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6B6A8FD-F325-413D-8C0A-0D673019F2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5230" y="88777"/>
            <a:ext cx="9561251" cy="3559946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1978–1982 гг. – п. </a:t>
            </a:r>
            <a:r>
              <a:rPr lang="ru-RU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Сартынья</a:t>
            </a:r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школа-интернат воспитатель </a:t>
            </a:r>
            <a:r>
              <a:rPr lang="ru-RU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Сартыньинского</a:t>
            </a:r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интерната.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1982 г.–2011 гг. – п. Ванзетур средняя общеобразовательная школа,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2013г – п. Берёзово начальная школа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8AF9461-2674-4539-9A02-00A5D6B3CFBE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1" t="8983"/>
          <a:stretch/>
        </p:blipFill>
        <p:spPr bwMode="auto">
          <a:xfrm>
            <a:off x="2391354" y="3711606"/>
            <a:ext cx="3962097" cy="28267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AE74D5D-02D0-402E-8E8E-0F172C1DA63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2083" y="3711606"/>
            <a:ext cx="4019292" cy="28267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1149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6CAC09-9688-4255-891E-925F29FC5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1679" y="-87636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Продолжатели династии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CC3072-934C-46D5-A8C4-A3DEB9AFD6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6523" y="1708444"/>
            <a:ext cx="4767309" cy="3760202"/>
          </a:xfrm>
        </p:spPr>
        <p:txBody>
          <a:bodyPr/>
          <a:lstStyle/>
          <a:p>
            <a:r>
              <a:rPr lang="ru-RU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Изолеева</a:t>
            </a:r>
            <a:r>
              <a:rPr lang="ru-RU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Лариса </a:t>
            </a:r>
            <a:r>
              <a:rPr lang="ru-RU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Тимербаевна</a:t>
            </a:r>
            <a:endParaRPr lang="ru-RU" sz="3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</a:rPr>
              <a:t>Учитель начальных классов</a:t>
            </a:r>
          </a:p>
          <a:p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родилась 1 сентября 1960 г. в д.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Шухтунгорт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Березовского района</a:t>
            </a:r>
            <a:endParaRPr lang="ru-RU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28182BD-6B29-42F6-B326-DDDABD62EA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1287" y="1418208"/>
            <a:ext cx="3429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762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F50CA28-4818-4A6B-A294-E1FCB4F631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7374" y="168676"/>
            <a:ext cx="9285304" cy="2494625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1981г.-1982 г. – п.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Сартынья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школа-интернат,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Сартыньинского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интерната.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1982 г.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2013 г. – п.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Хулимсунт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средняя школа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4E2D735-E0EF-47D7-ACCC-117D96B202F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2" t="9866" r="3252" b="7399"/>
          <a:stretch/>
        </p:blipFill>
        <p:spPr bwMode="auto">
          <a:xfrm>
            <a:off x="2077374" y="3021043"/>
            <a:ext cx="4423854" cy="295362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5EFACFB9-1FB6-449E-845C-4B500E1899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5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9F2F50-EAAA-4343-BD40-821DDE74D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6049" y="0"/>
            <a:ext cx="9178771" cy="1135201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Продолжатели династии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7B7C3D4-A476-4355-8DDE-32A916A7C9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7374" y="1358283"/>
            <a:ext cx="4838331" cy="4818680"/>
          </a:xfrm>
        </p:spPr>
        <p:txBody>
          <a:bodyPr/>
          <a:lstStyle/>
          <a:p>
            <a:r>
              <a:rPr lang="ru-RU" sz="3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Письменная</a:t>
            </a:r>
            <a:r>
              <a:rPr lang="ru-RU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Изолеева</a:t>
            </a:r>
            <a:r>
              <a:rPr lang="ru-RU" sz="3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Людмила </a:t>
            </a:r>
            <a:r>
              <a:rPr lang="ru-RU" sz="3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Тимербаевна</a:t>
            </a:r>
            <a:r>
              <a:rPr lang="ru-RU" sz="3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родилась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29 июня 1962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 в д. </a:t>
            </a:r>
            <a:r>
              <a:rPr kumimoji="0" lang="ru-RU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Шухтунгорт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Березовского района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CC419AE-8F69-470C-8717-BB5F60E0827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23" r="27462"/>
          <a:stretch/>
        </p:blipFill>
        <p:spPr>
          <a:xfrm>
            <a:off x="7537141" y="1219568"/>
            <a:ext cx="3645506" cy="484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04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F25486D-6B9F-4423-9A17-5B52D201D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8598" y="133165"/>
            <a:ext cx="9543495" cy="3701989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1982 г. по 1985 г - воспитатель  детского  сада  «Голубок».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1985 г. –1986 г. - методист по дошкольному воспитанию в Берёзовский РОНО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1986 г. –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2007 г. - воспитатель   детского сада «Аленка».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2007 г. –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2016 г - воспитатель  детского  сада  «Солнышко».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Старший  воспитатель  ДОУ «Солнышко».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8D34A67-CBAC-4A90-8444-1BA26ED060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121" y="3835154"/>
            <a:ext cx="4063249" cy="263666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B34F7B2-2C41-4C4A-AECA-1C1ACFAC28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992" y="3835155"/>
            <a:ext cx="3835014" cy="2659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14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4D15C9-C7F3-4519-A79B-8A2D666CB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130" y="72163"/>
            <a:ext cx="9267548" cy="1126324"/>
          </a:xfrm>
        </p:spPr>
        <p:txBody>
          <a:bodyPr/>
          <a:lstStyle/>
          <a:p>
            <a:pPr algn="ctr"/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Продолжатели династии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F65538-B871-4100-BAE5-5FAD1365C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431" y="1899824"/>
            <a:ext cx="4856086" cy="3577700"/>
          </a:xfrm>
        </p:spPr>
        <p:txBody>
          <a:bodyPr/>
          <a:lstStyle/>
          <a:p>
            <a:r>
              <a:rPr lang="ru-RU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Картуль</a:t>
            </a:r>
            <a:r>
              <a:rPr lang="ru-RU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Изолеева</a:t>
            </a:r>
            <a:r>
              <a:rPr lang="ru-RU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Юлия </a:t>
            </a:r>
            <a:r>
              <a:rPr lang="ru-RU" sz="3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Тимербаевна</a:t>
            </a:r>
            <a:r>
              <a:rPr lang="ru-RU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</a:rPr>
              <a:t>Учитель начальных классов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родилась 13 декабря 1963 г. в д. </a:t>
            </a:r>
            <a:r>
              <a:rPr kumimoji="0" lang="ru-RU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Шухтунгорт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, Березовского района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B264DBB-F0E0-4608-BFF2-BD045B6AF4A3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88" r="23038"/>
          <a:stretch/>
        </p:blipFill>
        <p:spPr bwMode="auto">
          <a:xfrm>
            <a:off x="7554527" y="1625035"/>
            <a:ext cx="3613582" cy="46855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17054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25F0AC6-27ED-445D-857E-08103C89F06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1634">
            <a:off x="4831394" y="3393833"/>
            <a:ext cx="4271001" cy="3187083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C5061B5-C61B-4852-893C-9D44D4D1A14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911">
            <a:off x="7699479" y="415805"/>
            <a:ext cx="3800484" cy="2849572"/>
          </a:xfrm>
          <a:prstGeom prst="rect">
            <a:avLst/>
          </a:prstGeom>
          <a:noFill/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57E3F62-E6E2-471D-A80D-163387101A0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01503">
            <a:off x="2412873" y="460292"/>
            <a:ext cx="4004670" cy="2760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91268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1218-3573-4430-8C30-3AD33D808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1680" y="-69881"/>
            <a:ext cx="10515600" cy="1325563"/>
          </a:xfrm>
        </p:spPr>
        <p:txBody>
          <a:bodyPr/>
          <a:lstStyle/>
          <a:p>
            <a:pPr algn="ctr"/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Продолжатели династии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E7646EF-E296-4422-9ED0-76282CBF66C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7608165" y="1255682"/>
            <a:ext cx="3737318" cy="4985108"/>
          </a:xfrm>
        </p:spPr>
      </p:pic>
      <p:sp>
        <p:nvSpPr>
          <p:cNvPr id="6" name="Объект 5">
            <a:extLst>
              <a:ext uri="{FF2B5EF4-FFF2-40B4-BE49-F238E27FC236}">
                <a16:creationId xmlns:a16="http://schemas.microsoft.com/office/drawing/2014/main" id="{E6627535-3DF5-4320-AFDE-FE5E0888B5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301168" y="1603051"/>
            <a:ext cx="4607510" cy="3154748"/>
          </a:xfrm>
        </p:spPr>
        <p:txBody>
          <a:bodyPr/>
          <a:lstStyle/>
          <a:p>
            <a:r>
              <a:rPr lang="ru-RU" sz="3600" dirty="0">
                <a:solidFill>
                  <a:srgbClr val="002060"/>
                </a:solidFill>
              </a:rPr>
              <a:t>Артеев Денис Владимирович</a:t>
            </a:r>
          </a:p>
          <a:p>
            <a:r>
              <a:rPr lang="ru-RU" sz="3600" dirty="0">
                <a:solidFill>
                  <a:srgbClr val="002060"/>
                </a:solidFill>
              </a:rPr>
              <a:t>Учитель физкультуры</a:t>
            </a:r>
          </a:p>
          <a:p>
            <a:r>
              <a:rPr lang="ru-RU" dirty="0"/>
              <a:t>Родился 15 января 1982г. в д. </a:t>
            </a:r>
            <a:r>
              <a:rPr lang="ru-RU" dirty="0" err="1"/>
              <a:t>Сартынья</a:t>
            </a:r>
            <a:r>
              <a:rPr lang="ru-RU" dirty="0"/>
              <a:t> Березовского района </a:t>
            </a:r>
          </a:p>
        </p:txBody>
      </p:sp>
      <p:pic>
        <p:nvPicPr>
          <p:cNvPr id="7" name="Объект 4">
            <a:extLst>
              <a:ext uri="{FF2B5EF4-FFF2-40B4-BE49-F238E27FC236}">
                <a16:creationId xmlns:a16="http://schemas.microsoft.com/office/drawing/2014/main" id="{EE7646EF-E296-4422-9ED0-76282CBF66C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99" t="81351" r="12068" b="15162"/>
          <a:stretch/>
        </p:blipFill>
        <p:spPr>
          <a:xfrm>
            <a:off x="10067638" y="5689599"/>
            <a:ext cx="1209964" cy="274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316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20190408150621.jpg">
            <a:extLst>
              <a:ext uri="{FF2B5EF4-FFF2-40B4-BE49-F238E27FC236}">
                <a16:creationId xmlns:a16="http://schemas.microsoft.com/office/drawing/2014/main" id="{267EFD03-3253-401C-BBF7-C7B095EBAFC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15754" y="131108"/>
            <a:ext cx="2557454" cy="3409941"/>
          </a:xfrm>
          <a:prstGeom prst="rect">
            <a:avLst/>
          </a:prstGeom>
        </p:spPr>
      </p:pic>
      <p:pic>
        <p:nvPicPr>
          <p:cNvPr id="6" name="Рисунок 5" descr="20191223_151545.jpg">
            <a:extLst>
              <a:ext uri="{FF2B5EF4-FFF2-40B4-BE49-F238E27FC236}">
                <a16:creationId xmlns:a16="http://schemas.microsoft.com/office/drawing/2014/main" id="{3432B3E8-0EE4-4E31-8E60-820E96645AE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61450" y="508495"/>
            <a:ext cx="3540224" cy="2655168"/>
          </a:xfrm>
          <a:prstGeom prst="rect">
            <a:avLst/>
          </a:prstGeom>
        </p:spPr>
      </p:pic>
      <p:pic>
        <p:nvPicPr>
          <p:cNvPr id="7" name="Рисунок 6" descr="IMG_1010.JPG">
            <a:extLst>
              <a:ext uri="{FF2B5EF4-FFF2-40B4-BE49-F238E27FC236}">
                <a16:creationId xmlns:a16="http://schemas.microsoft.com/office/drawing/2014/main" id="{87D01043-B3D0-4E20-A6DD-A6D61F52E26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98801" y="3694337"/>
            <a:ext cx="3540224" cy="2655167"/>
          </a:xfrm>
          <a:prstGeom prst="rect">
            <a:avLst/>
          </a:prstGeom>
        </p:spPr>
      </p:pic>
      <p:pic>
        <p:nvPicPr>
          <p:cNvPr id="8" name="Рисунок 7" descr="DSC_7697.JPG">
            <a:extLst>
              <a:ext uri="{FF2B5EF4-FFF2-40B4-BE49-F238E27FC236}">
                <a16:creationId xmlns:a16="http://schemas.microsoft.com/office/drawing/2014/main" id="{9F569545-3DA1-4E05-8FE0-71F8193997BB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2749424" y="3827505"/>
            <a:ext cx="3782999" cy="252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942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7E68CD-1A65-414B-8A0F-56BA9984D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3905" y="0"/>
            <a:ext cx="9320814" cy="1152957"/>
          </a:xfrm>
        </p:spPr>
        <p:txBody>
          <a:bodyPr/>
          <a:lstStyle/>
          <a:p>
            <a:pPr algn="ctr"/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Продолжатели династии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4E41BC-0A57-48FD-9917-FEB58A71EC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83905" y="1713389"/>
            <a:ext cx="4465470" cy="4508132"/>
          </a:xfrm>
        </p:spPr>
        <p:txBody>
          <a:bodyPr/>
          <a:lstStyle/>
          <a:p>
            <a:r>
              <a:rPr lang="ru-RU" sz="3600" dirty="0">
                <a:solidFill>
                  <a:srgbClr val="002060"/>
                </a:solidFill>
              </a:rPr>
              <a:t>Артеева Светлана Александровна</a:t>
            </a:r>
          </a:p>
          <a:p>
            <a:r>
              <a:rPr lang="ru-RU" sz="3600" dirty="0">
                <a:solidFill>
                  <a:srgbClr val="002060"/>
                </a:solidFill>
              </a:rPr>
              <a:t>Учитель начальных классов</a:t>
            </a:r>
          </a:p>
          <a:p>
            <a:r>
              <a:rPr lang="ru-RU" dirty="0"/>
              <a:t>родилась 2 февраля 1985г. в г. Тюмени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AE16942-C461-49D8-9DD6-910DC3D84D5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74998" y="1518082"/>
            <a:ext cx="3527579" cy="4703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692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65344F-F09D-40F1-B522-9E926C0CE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0557" y="0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98C7A586-30A6-45C2-98A1-F2448D537D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8931" y="1389356"/>
            <a:ext cx="5074328" cy="4241631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u-RU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отличный психолог;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u-RU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замечательный артист;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u-RU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великолепный  организатор;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u-RU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это незаменимый помощник и настоящий друг;</a:t>
            </a:r>
            <a:endParaRPr lang="ru-RU" sz="4400" dirty="0">
              <a:solidFill>
                <a:srgbClr val="002060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065BBE9-AD70-439D-878F-379A644AC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8357" y="1623666"/>
            <a:ext cx="4380914" cy="328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404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595A368-741E-4B86-8C2C-05807B5DB9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7443" y="1023658"/>
            <a:ext cx="3434898" cy="4579864"/>
          </a:xfrm>
          <a:prstGeom prst="rect">
            <a:avLst/>
          </a:prstGeom>
        </p:spPr>
      </p:pic>
      <p:pic>
        <p:nvPicPr>
          <p:cNvPr id="6" name="Объект 4">
            <a:extLst>
              <a:ext uri="{FF2B5EF4-FFF2-40B4-BE49-F238E27FC236}">
                <a16:creationId xmlns:a16="http://schemas.microsoft.com/office/drawing/2014/main" id="{DC5ACD1A-A89E-4019-B71F-73EBAE51E0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4713" y="267404"/>
            <a:ext cx="3434897" cy="2576173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8931B50-ABCE-4289-B1A4-104CD920E89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162" y="3068781"/>
            <a:ext cx="2841914" cy="3789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01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C53C725C-2B8E-4442-B3F5-917D186BDBA7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96621072"/>
              </p:ext>
            </p:extLst>
          </p:nvPr>
        </p:nvGraphicFramePr>
        <p:xfrm>
          <a:off x="5104235" y="2649986"/>
          <a:ext cx="3547369" cy="3220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F8795D4-F88B-4552-8A4C-B9D10C99AADB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581" y="158200"/>
            <a:ext cx="1788850" cy="2328625"/>
          </a:xfrm>
          <a:prstGeom prst="rect">
            <a:avLst/>
          </a:prstGeom>
          <a:noFill/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9B01FA1-1AE2-4364-A8A1-E2C97F0A98DC}"/>
              </a:ext>
            </a:extLst>
          </p:cNvPr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19" t="31001"/>
          <a:stretch/>
        </p:blipFill>
        <p:spPr bwMode="auto">
          <a:xfrm>
            <a:off x="2636950" y="627772"/>
            <a:ext cx="2201661" cy="2022214"/>
          </a:xfrm>
          <a:prstGeom prst="rect">
            <a:avLst/>
          </a:prstGeom>
          <a:noFill/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8F1BB56B-59B5-4578-8760-A998E52E0D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96" t="19272"/>
          <a:stretch/>
        </p:blipFill>
        <p:spPr bwMode="auto">
          <a:xfrm>
            <a:off x="2626006" y="3429000"/>
            <a:ext cx="1918815" cy="3037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D462377-502E-429B-A97F-BFBBF04B4BB2}"/>
              </a:ext>
            </a:extLst>
          </p:cNvPr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89" t="7191" r="31609" b="21189"/>
          <a:stretch/>
        </p:blipFill>
        <p:spPr bwMode="auto">
          <a:xfrm>
            <a:off x="9369303" y="3517777"/>
            <a:ext cx="1788850" cy="2704523"/>
          </a:xfrm>
          <a:prstGeom prst="rect">
            <a:avLst/>
          </a:prstGeom>
          <a:noFill/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CCE85C3-0101-4CA1-B0E3-D74C371AD2A2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28" t="26077" r="36324"/>
          <a:stretch/>
        </p:blipFill>
        <p:spPr>
          <a:xfrm>
            <a:off x="8945394" y="350481"/>
            <a:ext cx="1788850" cy="2645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05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92946E-E2EC-4FD5-967D-D3B45C7B9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530" y="2267166"/>
            <a:ext cx="7492753" cy="1328291"/>
          </a:xfrm>
        </p:spPr>
        <p:txBody>
          <a:bodyPr>
            <a:normAutofit/>
          </a:bodyPr>
          <a:lstStyle/>
          <a:p>
            <a:r>
              <a:rPr lang="ru-RU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29986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58479D-21C3-4FEE-B643-5829A230D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0759" y="107672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династия?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E326E9-C5F2-4507-AD93-185F9F67AF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7900" y="1518081"/>
            <a:ext cx="8921318" cy="4170610"/>
          </a:xfrm>
        </p:spPr>
        <p:txBody>
          <a:bodyPr>
            <a:normAutofit lnSpcReduction="10000"/>
          </a:bodyPr>
          <a:lstStyle/>
          <a:p>
            <a:pPr indent="450215" algn="just">
              <a:lnSpc>
                <a:spcPct val="150000"/>
              </a:lnSpc>
              <a:spcAft>
                <a:spcPts val="600"/>
              </a:spcAft>
            </a:pPr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Династия в переводе с греческого "</a:t>
            </a:r>
            <a:r>
              <a:rPr lang="ru-RU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dynasteia</a:t>
            </a:r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 означает "господство". </a:t>
            </a:r>
          </a:p>
          <a:p>
            <a:pPr indent="450215" algn="just">
              <a:lnSpc>
                <a:spcPct val="150000"/>
              </a:lnSpc>
              <a:spcAft>
                <a:spcPts val="600"/>
              </a:spcAft>
            </a:pPr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 словаря Ожегова мы узнали, что в переносном значении так говорят о тружениках, передающих от поколения к поколению мастерство, трудовые традиции.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197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E90BFB-BDD6-4DC6-A3AA-A89C856E9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1662" y="-105391"/>
            <a:ext cx="9152138" cy="1232856"/>
          </a:xfrm>
        </p:spPr>
        <p:txBody>
          <a:bodyPr>
            <a:normAutofit fontScale="90000"/>
          </a:bodyPr>
          <a:lstStyle/>
          <a:p>
            <a:pPr algn="ctr"/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Педагогическая</a:t>
            </a:r>
            <a:r>
              <a:rPr kumimoji="0" lang="ru-RU" sz="44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династия Артеевых</a:t>
            </a:r>
            <a:endParaRPr lang="ru-RU" dirty="0"/>
          </a:p>
        </p:txBody>
      </p:sp>
      <p:graphicFrame>
        <p:nvGraphicFramePr>
          <p:cNvPr id="14" name="Таблица 14">
            <a:extLst>
              <a:ext uri="{FF2B5EF4-FFF2-40B4-BE49-F238E27FC236}">
                <a16:creationId xmlns:a16="http://schemas.microsoft.com/office/drawing/2014/main" id="{ADACC02D-1F45-4A2C-8D0A-C62C0C1E35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9695248"/>
              </p:ext>
            </p:extLst>
          </p:nvPr>
        </p:nvGraphicFramePr>
        <p:xfrm>
          <a:off x="4161776" y="1375957"/>
          <a:ext cx="5159777" cy="94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59777">
                  <a:extLst>
                    <a:ext uri="{9D8B030D-6E8A-4147-A177-3AD203B41FA5}">
                      <a16:colId xmlns:a16="http://schemas.microsoft.com/office/drawing/2014/main" val="3404535696"/>
                    </a:ext>
                  </a:extLst>
                </a:gridCol>
              </a:tblGrid>
              <a:tr h="443965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Молчанова Мария </a:t>
                      </a:r>
                      <a:r>
                        <a:rPr lang="ru-RU" sz="2800" dirty="0" smtClean="0"/>
                        <a:t>Семеновна</a:t>
                      </a:r>
                    </a:p>
                    <a:p>
                      <a:pPr algn="ctr"/>
                      <a:r>
                        <a:rPr lang="ru-RU" sz="2800" dirty="0" err="1" smtClean="0">
                          <a:solidFill>
                            <a:srgbClr val="FFFF00"/>
                          </a:solidFill>
                        </a:rPr>
                        <a:t>Сосьвинская</a:t>
                      </a:r>
                      <a:r>
                        <a:rPr lang="ru-RU" sz="2800" dirty="0" smtClean="0">
                          <a:solidFill>
                            <a:srgbClr val="FFFF00"/>
                          </a:solidFill>
                        </a:rPr>
                        <a:t> СОШ</a:t>
                      </a:r>
                      <a:endParaRPr lang="ru-RU" sz="28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8383115"/>
                  </a:ext>
                </a:extLst>
              </a:tr>
            </a:tbl>
          </a:graphicData>
        </a:graphic>
      </p:graphicFrame>
      <p:graphicFrame>
        <p:nvGraphicFramePr>
          <p:cNvPr id="15" name="Таблица 15">
            <a:extLst>
              <a:ext uri="{FF2B5EF4-FFF2-40B4-BE49-F238E27FC236}">
                <a16:creationId xmlns:a16="http://schemas.microsoft.com/office/drawing/2014/main" id="{16E3CAAC-7DA4-49A8-B2AE-31EDAEAE14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6022416"/>
              </p:ext>
            </p:extLst>
          </p:nvPr>
        </p:nvGraphicFramePr>
        <p:xfrm>
          <a:off x="2971184" y="2521380"/>
          <a:ext cx="8128000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58608964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6302489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45298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662377807"/>
                    </a:ext>
                  </a:extLst>
                </a:gridCol>
              </a:tblGrid>
              <a:tr h="99372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>
                          <a:solidFill>
                            <a:schemeClr val="bg1"/>
                          </a:solidFill>
                        </a:rPr>
                        <a:t>Артеева Галина </a:t>
                      </a:r>
                      <a:r>
                        <a:rPr lang="ru-RU" sz="2400" dirty="0" err="1">
                          <a:solidFill>
                            <a:schemeClr val="bg1"/>
                          </a:solidFill>
                        </a:rPr>
                        <a:t>Тимербаевна</a:t>
                      </a:r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ru-RU" dirty="0" smtClean="0">
                          <a:solidFill>
                            <a:srgbClr val="FFFF00"/>
                          </a:solidFill>
                        </a:rPr>
                        <a:t>МБОУ</a:t>
                      </a:r>
                      <a:r>
                        <a:rPr lang="ru-RU" baseline="0" dirty="0" smtClean="0">
                          <a:solidFill>
                            <a:srgbClr val="FFFF00"/>
                          </a:solidFill>
                        </a:rPr>
                        <a:t> «Березовская СОШ»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/>
                        <a:t>Изолеева</a:t>
                      </a:r>
                      <a:r>
                        <a:rPr lang="ru-RU" sz="2400" dirty="0"/>
                        <a:t> Лариса </a:t>
                      </a:r>
                      <a:r>
                        <a:rPr lang="ru-RU" sz="2400" dirty="0" err="1" smtClean="0"/>
                        <a:t>Тимербаевна</a:t>
                      </a:r>
                      <a:endParaRPr lang="ru-RU" sz="2400" dirty="0" smtClean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МБОУ "</a:t>
                      </a:r>
                      <a:r>
                        <a:rPr lang="ru-RU" sz="1800" b="1" i="0" kern="1200" dirty="0" err="1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Хулимсунтская</a:t>
                      </a:r>
                      <a:r>
                        <a:rPr lang="ru-RU" sz="1800" b="1" i="0" kern="120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СОШ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Письменная</a:t>
                      </a:r>
                      <a:r>
                        <a:rPr lang="ru-RU" sz="2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Людмила </a:t>
                      </a:r>
                      <a:r>
                        <a:rPr lang="ru-RU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Тимербаевна</a:t>
                      </a: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800" dirty="0" smtClean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Детский  сада</a:t>
                      </a:r>
                      <a:r>
                        <a:rPr lang="ru-RU" sz="1800" baseline="0" dirty="0" smtClean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«Солнышко»</a:t>
                      </a:r>
                      <a:endParaRPr lang="ru-RU" sz="18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/>
                        <a:t>Картуль</a:t>
                      </a:r>
                      <a:r>
                        <a:rPr lang="ru-RU" sz="2400" dirty="0"/>
                        <a:t> Юлия </a:t>
                      </a:r>
                      <a:r>
                        <a:rPr lang="ru-RU" sz="2400" dirty="0" err="1" smtClean="0"/>
                        <a:t>Тимербаевна</a:t>
                      </a:r>
                      <a:endParaRPr lang="ru-RU" sz="2400" dirty="0" smtClean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МБОУ "</a:t>
                      </a:r>
                      <a:r>
                        <a:rPr lang="ru-RU" sz="1800" b="1" i="0" kern="1200" dirty="0" err="1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Хулимсунтская</a:t>
                      </a:r>
                      <a:r>
                        <a:rPr lang="ru-RU" sz="1800" b="1" i="0" kern="120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СОШ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018881"/>
                  </a:ext>
                </a:extLst>
              </a:tr>
            </a:tbl>
          </a:graphicData>
        </a:graphic>
      </p:graphicFrame>
      <p:graphicFrame>
        <p:nvGraphicFramePr>
          <p:cNvPr id="17" name="Таблица 17">
            <a:extLst>
              <a:ext uri="{FF2B5EF4-FFF2-40B4-BE49-F238E27FC236}">
                <a16:creationId xmlns:a16="http://schemas.microsoft.com/office/drawing/2014/main" id="{F394E8CC-8252-4E55-8A47-DD15D0275E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5449032"/>
              </p:ext>
            </p:extLst>
          </p:nvPr>
        </p:nvGraphicFramePr>
        <p:xfrm>
          <a:off x="2201662" y="5241175"/>
          <a:ext cx="8282865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0955">
                  <a:extLst>
                    <a:ext uri="{9D8B030D-6E8A-4147-A177-3AD203B41FA5}">
                      <a16:colId xmlns:a16="http://schemas.microsoft.com/office/drawing/2014/main" val="1792841519"/>
                    </a:ext>
                  </a:extLst>
                </a:gridCol>
                <a:gridCol w="2760955">
                  <a:extLst>
                    <a:ext uri="{9D8B030D-6E8A-4147-A177-3AD203B41FA5}">
                      <a16:colId xmlns:a16="http://schemas.microsoft.com/office/drawing/2014/main" val="87459491"/>
                    </a:ext>
                  </a:extLst>
                </a:gridCol>
                <a:gridCol w="2760955">
                  <a:extLst>
                    <a:ext uri="{9D8B030D-6E8A-4147-A177-3AD203B41FA5}">
                      <a16:colId xmlns:a16="http://schemas.microsoft.com/office/drawing/2014/main" val="36786123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/>
                        <a:t>Артеев Денис </a:t>
                      </a:r>
                      <a:r>
                        <a:rPr lang="ru-RU" sz="2400" dirty="0" smtClean="0"/>
                        <a:t>Владимирович</a:t>
                      </a:r>
                    </a:p>
                    <a:p>
                      <a:r>
                        <a:rPr lang="ru-RU" sz="1800" dirty="0" smtClean="0">
                          <a:solidFill>
                            <a:srgbClr val="FFFF00"/>
                          </a:solidFill>
                        </a:rPr>
                        <a:t>МАОУ «Ванзетурская СОШ»</a:t>
                      </a:r>
                      <a:endParaRPr lang="ru-RU" sz="18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/>
                        <a:t>Артеева Светлана </a:t>
                      </a:r>
                      <a:r>
                        <a:rPr lang="ru-RU" sz="2400" dirty="0" smtClean="0"/>
                        <a:t>Александровна </a:t>
                      </a:r>
                      <a:r>
                        <a:rPr lang="ru-RU" sz="1800" dirty="0" smtClean="0">
                          <a:solidFill>
                            <a:srgbClr val="FFFF00"/>
                          </a:solidFill>
                        </a:rPr>
                        <a:t>МАОУ «Ванзетурская СОШ»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Погорелова </a:t>
                      </a:r>
                      <a:r>
                        <a:rPr lang="ru-RU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Мария </a:t>
                      </a: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Николаевна</a:t>
                      </a:r>
                    </a:p>
                    <a:p>
                      <a:r>
                        <a:rPr lang="ru-RU" sz="1800" dirty="0" smtClean="0">
                          <a:solidFill>
                            <a:srgbClr val="FFFF00"/>
                          </a:solidFill>
                        </a:rPr>
                        <a:t>МАДОУ "Детский сад "Сказка" г. Белоярский"</a:t>
                      </a:r>
                      <a:endParaRPr lang="ru-RU" sz="18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6653715"/>
                  </a:ext>
                </a:extLst>
              </a:tr>
            </a:tbl>
          </a:graphicData>
        </a:graphic>
      </p:graphicFrame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1987970A-9EF0-4AC1-8752-875E1D640865}"/>
              </a:ext>
            </a:extLst>
          </p:cNvPr>
          <p:cNvCxnSpPr/>
          <p:nvPr/>
        </p:nvCxnSpPr>
        <p:spPr>
          <a:xfrm flipH="1">
            <a:off x="3959441" y="2024109"/>
            <a:ext cx="594804" cy="4261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E0145603-6D45-4F99-AA0F-5168F9298A2D}"/>
              </a:ext>
            </a:extLst>
          </p:cNvPr>
          <p:cNvCxnSpPr/>
          <p:nvPr/>
        </p:nvCxnSpPr>
        <p:spPr>
          <a:xfrm>
            <a:off x="5877017" y="2024109"/>
            <a:ext cx="0" cy="4261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99A44B4F-5F71-4BBB-85CF-26F4F8496232}"/>
              </a:ext>
            </a:extLst>
          </p:cNvPr>
          <p:cNvCxnSpPr/>
          <p:nvPr/>
        </p:nvCxnSpPr>
        <p:spPr>
          <a:xfrm>
            <a:off x="7812350" y="2024109"/>
            <a:ext cx="0" cy="4261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24819B04-A799-4572-8C77-89E961A7B6F0}"/>
              </a:ext>
            </a:extLst>
          </p:cNvPr>
          <p:cNvCxnSpPr>
            <a:cxnSpLocks/>
          </p:cNvCxnSpPr>
          <p:nvPr/>
        </p:nvCxnSpPr>
        <p:spPr>
          <a:xfrm>
            <a:off x="9062621" y="2087279"/>
            <a:ext cx="517864" cy="2737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0387949E-CAD2-40C0-946A-D13C130A0D16}"/>
              </a:ext>
            </a:extLst>
          </p:cNvPr>
          <p:cNvCxnSpPr/>
          <p:nvPr/>
        </p:nvCxnSpPr>
        <p:spPr>
          <a:xfrm flipH="1">
            <a:off x="3768436" y="4163627"/>
            <a:ext cx="31207" cy="10775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A0CA71E4-2B77-4B7D-AB79-010CAAE9B548}"/>
              </a:ext>
            </a:extLst>
          </p:cNvPr>
          <p:cNvCxnSpPr/>
          <p:nvPr/>
        </p:nvCxnSpPr>
        <p:spPr>
          <a:xfrm>
            <a:off x="6338656" y="4533060"/>
            <a:ext cx="1606858" cy="5770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926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32AB82-3964-4414-87AA-40E65FBA8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182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Наша прабабушка</a:t>
            </a:r>
            <a:endParaRPr lang="ru-RU" sz="8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11D1B2-E793-460D-86EF-4FED2E2AEE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5181" y="1626503"/>
            <a:ext cx="4429460" cy="4842663"/>
          </a:xfrm>
        </p:spPr>
        <p:txBody>
          <a:bodyPr/>
          <a:lstStyle/>
          <a:p>
            <a:r>
              <a:rPr lang="ru-RU" sz="3600" b="1" dirty="0">
                <a:solidFill>
                  <a:srgbClr val="002060"/>
                </a:solidFill>
              </a:rPr>
              <a:t>Молчанова Мария Семеновна</a:t>
            </a:r>
          </a:p>
          <a:p>
            <a:r>
              <a:rPr lang="ru-RU" sz="3600" b="1" dirty="0">
                <a:solidFill>
                  <a:srgbClr val="002060"/>
                </a:solidFill>
              </a:rPr>
              <a:t>Учитель начальных классов</a:t>
            </a:r>
            <a:endParaRPr lang="en-US" sz="3600" b="1" dirty="0">
              <a:solidFill>
                <a:srgbClr val="002060"/>
              </a:solidFill>
            </a:endParaRPr>
          </a:p>
          <a:p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родилась 26 июля 1931 года в д.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Турсунт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Кондинского района, Тюменской области</a:t>
            </a:r>
            <a:endParaRPr lang="en-US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1A5D25B-02F1-4468-9E54-FBEF513F1CB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144" y="1515408"/>
            <a:ext cx="3363669" cy="45859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1104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E4D61A5-3582-4DAA-968D-8407801164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2784" y="288524"/>
            <a:ext cx="9667784" cy="6280952"/>
          </a:xfrm>
        </p:spPr>
        <p:txBody>
          <a:bodyPr>
            <a:normAutofit fontScale="92500"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1953	г - воспитателем </a:t>
            </a:r>
            <a:r>
              <a:rPr lang="ru-RU" b="1" dirty="0" err="1">
                <a:solidFill>
                  <a:srgbClr val="002060"/>
                </a:solidFill>
              </a:rPr>
              <a:t>Люлюкарском</a:t>
            </a:r>
            <a:r>
              <a:rPr lang="ru-RU" b="1" dirty="0">
                <a:solidFill>
                  <a:srgbClr val="002060"/>
                </a:solidFill>
              </a:rPr>
              <a:t> интернате;</a:t>
            </a:r>
          </a:p>
          <a:p>
            <a:r>
              <a:rPr lang="ru-RU" b="1" dirty="0">
                <a:solidFill>
                  <a:srgbClr val="002060"/>
                </a:solidFill>
              </a:rPr>
              <a:t>1954	г - переведена </a:t>
            </a:r>
            <a:r>
              <a:rPr lang="ru-RU" b="1" dirty="0" err="1">
                <a:solidFill>
                  <a:srgbClr val="002060"/>
                </a:solidFill>
              </a:rPr>
              <a:t>вопитателем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Ванзетурского</a:t>
            </a:r>
            <a:r>
              <a:rPr lang="ru-RU" b="1" dirty="0">
                <a:solidFill>
                  <a:srgbClr val="002060"/>
                </a:solidFill>
              </a:rPr>
              <a:t> интерната;</a:t>
            </a:r>
          </a:p>
          <a:p>
            <a:r>
              <a:rPr lang="ru-RU" b="1" dirty="0">
                <a:solidFill>
                  <a:srgbClr val="002060"/>
                </a:solidFill>
              </a:rPr>
              <a:t>1955	г - переведена заведующей </a:t>
            </a:r>
            <a:r>
              <a:rPr lang="ru-RU" b="1" dirty="0" err="1">
                <a:solidFill>
                  <a:srgbClr val="002060"/>
                </a:solidFill>
              </a:rPr>
              <a:t>Шухтунгортской</a:t>
            </a:r>
            <a:r>
              <a:rPr lang="ru-RU" b="1" dirty="0">
                <a:solidFill>
                  <a:srgbClr val="002060"/>
                </a:solidFill>
              </a:rPr>
              <a:t> начальной</a:t>
            </a:r>
          </a:p>
          <a:p>
            <a:r>
              <a:rPr lang="ru-RU" b="1" dirty="0">
                <a:solidFill>
                  <a:srgbClr val="002060"/>
                </a:solidFill>
              </a:rPr>
              <a:t>школы;</a:t>
            </a:r>
          </a:p>
          <a:p>
            <a:r>
              <a:rPr lang="ru-RU" b="1" dirty="0">
                <a:solidFill>
                  <a:srgbClr val="002060"/>
                </a:solidFill>
              </a:rPr>
              <a:t>1960	г - переведена учителем начальной школы в </a:t>
            </a:r>
            <a:r>
              <a:rPr lang="ru-RU" b="1" dirty="0" err="1">
                <a:solidFill>
                  <a:srgbClr val="002060"/>
                </a:solidFill>
              </a:rPr>
              <a:t>Анеевскую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>
                <a:solidFill>
                  <a:srgbClr val="002060"/>
                </a:solidFill>
              </a:rPr>
              <a:t>семилетнюю школу;</a:t>
            </a:r>
          </a:p>
          <a:p>
            <a:r>
              <a:rPr lang="ru-RU" b="1" dirty="0">
                <a:solidFill>
                  <a:srgbClr val="002060"/>
                </a:solidFill>
              </a:rPr>
              <a:t>1961	г - переведена заведующей </a:t>
            </a:r>
            <a:r>
              <a:rPr lang="ru-RU" b="1" dirty="0" err="1">
                <a:solidFill>
                  <a:srgbClr val="002060"/>
                </a:solidFill>
              </a:rPr>
              <a:t>Шухтунгортской</a:t>
            </a:r>
            <a:r>
              <a:rPr lang="ru-RU" b="1" dirty="0">
                <a:solidFill>
                  <a:srgbClr val="002060"/>
                </a:solidFill>
              </a:rPr>
              <a:t> начальной</a:t>
            </a:r>
          </a:p>
          <a:p>
            <a:r>
              <a:rPr lang="ru-RU" b="1" dirty="0">
                <a:solidFill>
                  <a:srgbClr val="002060"/>
                </a:solidFill>
              </a:rPr>
              <a:t>школы;</a:t>
            </a:r>
          </a:p>
          <a:p>
            <a:r>
              <a:rPr lang="ru-RU" b="1" dirty="0">
                <a:solidFill>
                  <a:srgbClr val="002060"/>
                </a:solidFill>
              </a:rPr>
              <a:t>1967 г - переведена воспитателем </a:t>
            </a:r>
            <a:r>
              <a:rPr lang="ru-RU" b="1" dirty="0" err="1">
                <a:solidFill>
                  <a:srgbClr val="002060"/>
                </a:solidFill>
              </a:rPr>
              <a:t>Сартынинского</a:t>
            </a:r>
            <a:r>
              <a:rPr lang="ru-RU" b="1" dirty="0">
                <a:solidFill>
                  <a:srgbClr val="002060"/>
                </a:solidFill>
              </a:rPr>
              <a:t> интерната;</a:t>
            </a:r>
          </a:p>
          <a:p>
            <a:r>
              <a:rPr lang="ru-RU" b="1" dirty="0">
                <a:solidFill>
                  <a:srgbClr val="002060"/>
                </a:solidFill>
              </a:rPr>
              <a:t>1974 г - переведена заведующей </a:t>
            </a:r>
            <a:r>
              <a:rPr lang="ru-RU" b="1" dirty="0" err="1">
                <a:solidFill>
                  <a:srgbClr val="002060"/>
                </a:solidFill>
              </a:rPr>
              <a:t>Сартынинским</a:t>
            </a:r>
            <a:r>
              <a:rPr lang="ru-RU" b="1" dirty="0">
                <a:solidFill>
                  <a:srgbClr val="002060"/>
                </a:solidFill>
              </a:rPr>
              <a:t> интернатом;</a:t>
            </a:r>
          </a:p>
          <a:p>
            <a:r>
              <a:rPr lang="ru-RU" b="1" dirty="0">
                <a:solidFill>
                  <a:srgbClr val="002060"/>
                </a:solidFill>
              </a:rPr>
              <a:t>1981 г - переведена учителем обслуживающего труда в </a:t>
            </a:r>
            <a:r>
              <a:rPr lang="ru-RU" b="1" dirty="0" err="1">
                <a:solidFill>
                  <a:srgbClr val="002060"/>
                </a:solidFill>
              </a:rPr>
              <a:t>Сосьвинскую</a:t>
            </a:r>
            <a:r>
              <a:rPr lang="ru-RU" b="1" dirty="0">
                <a:solidFill>
                  <a:srgbClr val="002060"/>
                </a:solidFill>
              </a:rPr>
              <a:t> среднюю школу.</a:t>
            </a:r>
          </a:p>
          <a:p>
            <a:r>
              <a:rPr lang="ru-RU" b="1" dirty="0">
                <a:solidFill>
                  <a:srgbClr val="002060"/>
                </a:solidFill>
              </a:rPr>
              <a:t>1987 г - ушла на пенсию.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05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20E790D-D7C2-4DFF-ACBF-5DE66467BECE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8" t="10661" r="22193" b="61397"/>
          <a:stretch/>
        </p:blipFill>
        <p:spPr bwMode="auto">
          <a:xfrm rot="21343525">
            <a:off x="2725914" y="3711519"/>
            <a:ext cx="4248430" cy="27514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9132841-94BD-4530-B0ED-A3094F3CAA36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13" t="49816" r="30783" b="19853"/>
          <a:stretch/>
        </p:blipFill>
        <p:spPr bwMode="auto">
          <a:xfrm>
            <a:off x="7892249" y="1002835"/>
            <a:ext cx="3559945" cy="488840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CE45FDC-A5A3-4C64-8488-7AD0EFB5842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1698">
            <a:off x="2725914" y="285714"/>
            <a:ext cx="4248430" cy="29578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47639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18466BD-91FA-4DC8-A6C1-13A0BF046F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5130" y="506029"/>
            <a:ext cx="9303058" cy="5974672"/>
          </a:xfrm>
        </p:spPr>
        <p:txBody>
          <a:bodyPr>
            <a:normAutofit lnSpcReduction="10000"/>
          </a:bodyPr>
          <a:lstStyle/>
          <a:p>
            <a:r>
              <a:rPr lang="ru-RU" dirty="0"/>
              <a:t>1.	1957 г. В ознаменование 40-летия Ленинского Комсомола - Почётной грамотой Березовского РК ВЛКСМ.</a:t>
            </a:r>
          </a:p>
          <a:p>
            <a:r>
              <a:rPr lang="ru-RU" dirty="0"/>
              <a:t>2.	1957 г. В честь 40-летия Великого Октября - Похвальным листом РОНО.</a:t>
            </a:r>
          </a:p>
          <a:p>
            <a:r>
              <a:rPr lang="ru-RU" dirty="0"/>
              <a:t>3.	1965 г. За добросовестный труд в деле воспитания подрастающего поколения объявлена благодарность от РОНО.</a:t>
            </a:r>
          </a:p>
          <a:p>
            <a:r>
              <a:rPr lang="ru-RU" dirty="0"/>
              <a:t>4.	1973 г. В честь Международного Женского дня объявлена благодарность.</a:t>
            </a:r>
          </a:p>
          <a:p>
            <a:r>
              <a:rPr lang="ru-RU" dirty="0"/>
              <a:t>5.	1974 г. За добросовестное отношение к труду объявлена благодарность.</a:t>
            </a:r>
          </a:p>
          <a:p>
            <a:r>
              <a:rPr lang="ru-RU" dirty="0"/>
              <a:t>6.	1974 г. В ознаменование праздника 1- го мая объявлена благодарность.</a:t>
            </a:r>
          </a:p>
          <a:p>
            <a:r>
              <a:rPr lang="ru-RU" dirty="0"/>
              <a:t>7.	1982 г. Награждена медалью «Ветеран труда».</a:t>
            </a:r>
          </a:p>
        </p:txBody>
      </p:sp>
    </p:spTree>
    <p:extLst>
      <p:ext uri="{BB962C8B-B14F-4D97-AF65-F5344CB8AC3E}">
        <p14:creationId xmlns:p14="http://schemas.microsoft.com/office/powerpoint/2010/main" val="45146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44F81E-DE00-45C7-9D42-D26757B58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7314" y="0"/>
            <a:ext cx="7906305" cy="1303877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Продолжатели династии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E6DF4F-4A37-4DA4-B810-5B6BCBCBE8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0641" y="1614596"/>
            <a:ext cx="4305669" cy="4839470"/>
          </a:xfrm>
        </p:spPr>
        <p:txBody>
          <a:bodyPr/>
          <a:lstStyle/>
          <a:p>
            <a:r>
              <a:rPr lang="ru-RU" sz="3600" b="1" dirty="0">
                <a:solidFill>
                  <a:srgbClr val="002060"/>
                </a:solidFill>
              </a:rPr>
              <a:t>Артеева Галина </a:t>
            </a:r>
            <a:r>
              <a:rPr lang="ru-RU" sz="3600" b="1" dirty="0" err="1">
                <a:solidFill>
                  <a:srgbClr val="002060"/>
                </a:solidFill>
              </a:rPr>
              <a:t>Тимербаевна</a:t>
            </a:r>
            <a:endParaRPr lang="ru-RU" sz="3600" b="1" dirty="0">
              <a:solidFill>
                <a:srgbClr val="002060"/>
              </a:solidFill>
            </a:endParaRPr>
          </a:p>
          <a:p>
            <a:r>
              <a:rPr lang="ru-RU" sz="3600" b="1" dirty="0">
                <a:solidFill>
                  <a:srgbClr val="002060"/>
                </a:solidFill>
              </a:rPr>
              <a:t>учитель начальных классов</a:t>
            </a:r>
          </a:p>
          <a:p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родилась в д.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Шухтунгорт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Березовского района 7 ноября 1958 года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DB0E3C1-97C4-47A3-9CDB-DC525844F40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3066" y="1751177"/>
            <a:ext cx="4723717" cy="37441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0787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</TotalTime>
  <Words>635</Words>
  <Application>Microsoft Office PowerPoint</Application>
  <PresentationFormat>Широкоэкранный</PresentationFormat>
  <Paragraphs>86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Wingdings</vt:lpstr>
      <vt:lpstr>Тема Office</vt:lpstr>
      <vt:lpstr>Педагогическая династия Артеевых</vt:lpstr>
      <vt:lpstr>Учитель</vt:lpstr>
      <vt:lpstr>Что такое династия?</vt:lpstr>
      <vt:lpstr>Педагогическая династия Артеевых</vt:lpstr>
      <vt:lpstr>Наша прабабушка</vt:lpstr>
      <vt:lpstr>Презентация PowerPoint</vt:lpstr>
      <vt:lpstr>Презентация PowerPoint</vt:lpstr>
      <vt:lpstr>Презентация PowerPoint</vt:lpstr>
      <vt:lpstr>Продолжатели династии</vt:lpstr>
      <vt:lpstr>Презентация PowerPoint</vt:lpstr>
      <vt:lpstr>Продолжатели династии</vt:lpstr>
      <vt:lpstr>Презентация PowerPoint</vt:lpstr>
      <vt:lpstr>Продолжатели династии</vt:lpstr>
      <vt:lpstr>Презентация PowerPoint</vt:lpstr>
      <vt:lpstr>Продолжатели династии</vt:lpstr>
      <vt:lpstr>Презентация PowerPoint</vt:lpstr>
      <vt:lpstr>Продолжатели династии</vt:lpstr>
      <vt:lpstr>Презентация PowerPoint</vt:lpstr>
      <vt:lpstr>Продолжатели династии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arteev15011982@outlook.com</dc:creator>
  <cp:lastModifiedBy>Администратор безопасности</cp:lastModifiedBy>
  <cp:revision>33</cp:revision>
  <dcterms:created xsi:type="dcterms:W3CDTF">2021-02-23T14:25:10Z</dcterms:created>
  <dcterms:modified xsi:type="dcterms:W3CDTF">2026-04-15T12:23:25Z</dcterms:modified>
</cp:coreProperties>
</file>