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70" r:id="rId8"/>
    <p:sldId id="265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379E0E-7E82-4F78-9087-76A81D5E79D4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2C3AB1-D13B-4B0E-91BF-7E8B43247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305800" cy="2409828"/>
          </a:xfrm>
        </p:spPr>
        <p:txBody>
          <a:bodyPr>
            <a:noAutofit/>
          </a:bodyPr>
          <a:lstStyle/>
          <a:p>
            <a:r>
              <a:rPr lang="ru-RU" sz="6000" dirty="0" smtClean="0"/>
              <a:t>История флага-символа Российской Федерации</a:t>
            </a:r>
            <a:endParaRPr lang="ru-RU" sz="6000" dirty="0"/>
          </a:p>
        </p:txBody>
      </p:sp>
      <p:pic>
        <p:nvPicPr>
          <p:cNvPr id="2052" name="Picture 4" descr="http://petrovskievesti.ru/wp-content/uploads/2016/08/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Императорский флаг Петра I образца 1716г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19200"/>
          </a:xfrm>
        </p:spPr>
        <p:txBody>
          <a:bodyPr>
            <a:normAutofit fontScale="90000"/>
          </a:bodyPr>
          <a:lstStyle/>
          <a:p>
            <a:pPr marL="342900" indent="-330200" algn="ctr">
              <a:spcAft>
                <a:spcPts val="1413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/>
              <a:t>Императорский дворцовый штандарт до 1858 года</a:t>
            </a:r>
            <a:r>
              <a:rPr lang="ru-RU" sz="4400" dirty="0" smtClean="0">
                <a:latin typeface="Arial Unicode MS" charset="0"/>
              </a:rPr>
              <a:t/>
            </a:r>
            <a:br>
              <a:rPr lang="ru-RU" sz="4400" dirty="0" smtClean="0">
                <a:latin typeface="Arial Unicode MS" charset="0"/>
              </a:rPr>
            </a:br>
            <a:endParaRPr lang="ru-RU" dirty="0"/>
          </a:p>
        </p:txBody>
      </p:sp>
      <p:pic>
        <p:nvPicPr>
          <p:cNvPr id="25602" name="Picture 2" descr="https://upload.wikimedia.org/wikipedia/commons/e/e6/Imperial_Standard_1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858180" cy="4919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Императорский судовой штандарт до 1858 года</a:t>
            </a:r>
            <a:endParaRPr lang="ru-RU" dirty="0"/>
          </a:p>
        </p:txBody>
      </p:sp>
      <p:pic>
        <p:nvPicPr>
          <p:cNvPr id="30722" name="Picture 2" descr="https://upload.wikimedia.org/wikipedia/commons/8/81/Standard_afloat_1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14393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2200" dirty="0" smtClean="0"/>
              <a:t>В Российской империи было создано множество флагов, базирующихся на петровском </a:t>
            </a:r>
            <a:r>
              <a:rPr lang="ru-RU" sz="2200" dirty="0" err="1" smtClean="0"/>
              <a:t>триколоре</a:t>
            </a:r>
            <a:r>
              <a:rPr lang="ru-RU" sz="2200" dirty="0" smtClean="0"/>
              <a:t>. Так, 28 сентября (10 октября) 1806 года император Александр I собственноручно утвердил рисунок флага Российско-Американской компании</a:t>
            </a:r>
            <a:endParaRPr lang="ru-RU" sz="2200" dirty="0"/>
          </a:p>
        </p:txBody>
      </p:sp>
      <p:pic>
        <p:nvPicPr>
          <p:cNvPr id="31746" name="Picture 2" descr="https://upload.wikimedia.org/wikipedia/commons/1/1b/Flag_of_the_Russian-American_Company_1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5282997" cy="4143380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e/e5/%D0%A2%D1%80%D0%B8%D0%BA%D0%BE%D0%BB%D0%BE%D1%80_%D0%B2_%D0%9C%D0%BE%D1%80%D1%81%D0%BA%D0%BE%D0%BC_%D0%A3%D1%81%D1%82%D0%B0%D0%B2%D0%B5_%D0%A0%D0%98_1885_%D0%B3%D0%BE%D0%B4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3143272" cy="4900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rmAutofit fontScale="90000"/>
          </a:bodyPr>
          <a:lstStyle/>
          <a:p>
            <a:pPr marL="342900" indent="-330200" algn="ctr">
              <a:spcAft>
                <a:spcPts val="1413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cs typeface="Arial" charset="0"/>
              </a:rPr>
              <a:t>Государственное знамя </a:t>
            </a:r>
            <a:r>
              <a:rPr lang="ru-RU" sz="3600" dirty="0" smtClean="0">
                <a:latin typeface="Arial Unicode MS" charset="0"/>
              </a:rPr>
              <a:t>Российской империи </a:t>
            </a:r>
            <a:br>
              <a:rPr lang="ru-RU" sz="3600" dirty="0" smtClean="0">
                <a:latin typeface="Arial Unicode MS" charset="0"/>
              </a:rPr>
            </a:br>
            <a:r>
              <a:rPr lang="ru-RU" sz="3600" dirty="0" smtClean="0">
                <a:latin typeface="Arial Unicode MS" charset="0"/>
              </a:rPr>
              <a:t>1896 - 1917гг</a:t>
            </a:r>
            <a:r>
              <a:rPr lang="ru-RU" sz="4400" dirty="0" smtClean="0">
                <a:latin typeface="Arial Unicode MS" charset="0"/>
              </a:rPr>
              <a:t>.</a:t>
            </a:r>
            <a:br>
              <a:rPr lang="ru-RU" sz="4400" dirty="0" smtClean="0">
                <a:latin typeface="Arial Unicode MS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15370" cy="521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Флаг — символ единения царя с народом («новый национальный флаг» ,1914—1917). Открытка 1914 г.</a:t>
            </a:r>
            <a:endParaRPr lang="ru-RU" dirty="0"/>
          </a:p>
        </p:txBody>
      </p:sp>
      <p:pic>
        <p:nvPicPr>
          <p:cNvPr id="32774" name="Picture 6" descr="https://upload.wikimedia.org/wikipedia/commons/d/de/Russian_flag_19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677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14346" y="285728"/>
            <a:ext cx="9144000" cy="2190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   </a:t>
            </a:r>
            <a:r>
              <a:rPr lang="ru-RU" sz="3000" dirty="0" smtClean="0"/>
              <a:t>Флаг Российской республики.</a:t>
            </a:r>
            <a:r>
              <a:rPr lang="ru-RU" sz="3000" b="1" dirty="0" smtClean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            Российская республика</a:t>
            </a:r>
            <a:r>
              <a:rPr lang="ru-RU" sz="2200" dirty="0" smtClean="0"/>
              <a:t> существовала на территории России с 1 (14) сентября 1917 по 25 октября (7 ноября) 1917 года. Провозглашена постановлением Временного Правительства от 1 (14) сентября 1917 года до решения вопроса о государственном устройстве Учредительным собранием, для которого оно избиралось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Flag of Russi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7572428" cy="400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Государственный флаг РСФСР (17 июня 1918 — 21 января 1937)</a:t>
            </a:r>
            <a:endParaRPr lang="ru-RU" dirty="0"/>
          </a:p>
        </p:txBody>
      </p:sp>
      <p:pic>
        <p:nvPicPr>
          <p:cNvPr id="35842" name="Picture 2" descr="https://upload.wikimedia.org/wikipedia/commons/thumb/d/d4/Flag_of_the_Russian_SFSR_%281918-1920%29.svg/600px-Flag_of_the_Russian_SFSR_%281918-1920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7215238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43841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17 июня 1918 года ВЦИК утвердил образец изображения флага РСФСР, разработанный по поручению НКИД художником-графиком Сергеем Васильевичем Чехониным. Флаг представлял собой красное прямоугольное полотнище, в верхнем углу которого, у древка, была помещена надпись «РСФСР» золотыми буквами, стилизованными под славянские; эта надпись от остальной части полотнища с двух сторон была отделена золотыми полосками, образующими прямоугольник.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Флаг СССР (18 апреля 1924 — 25 декабря 1991)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  Красный цвет флага — символ героической борьбы советского народа, руководимого КПСС, за построение социализма и коммунизма, серп и молот означают незыблемый союз рабочего класса и колхозного крестьянства. Красная пятиконечная звезда на флаге СССР — символ конечного торжества идей коммунизма на пяти континентах земного шара</a:t>
            </a:r>
            <a:r>
              <a:rPr lang="ru-RU" baseline="30000" dirty="0" smtClean="0"/>
              <a:t>[2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Представлял собой красное прямоугольное полотнище с изображением в верхнем углу, у древка, золотых серпа и молота и над ними красной пятиконечной звезды, обрамлённой золотой каймой. Отношение ширины флага к его длине 1:2</a:t>
            </a:r>
            <a:endParaRPr lang="ru-RU" dirty="0"/>
          </a:p>
        </p:txBody>
      </p:sp>
      <p:pic>
        <p:nvPicPr>
          <p:cNvPr id="36866" name="Picture 2" descr="Flag of the Soviet Un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678661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908" y="1714488"/>
            <a:ext cx="950125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	</a:t>
            </a:r>
            <a:r>
              <a:rPr lang="ru-RU" sz="2000" dirty="0" smtClean="0"/>
              <a:t>22 августа 1991 года  члены Верховного Совета РСФСР на утреннем заседании приняли постановление о национальном флаге РСФСР: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22 августа - День Государственного флага Российской Федерации.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-142908" y="2643182"/>
            <a:ext cx="4286280" cy="44291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		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«Верховный Совет РСФСР постановляет: До установления специальным законом новой государственной символики Российской Федерации считать исторический флаг России — полотнище из равновеликих горизонтальных белой, лазоревой, алой полос — официальным Национальным флагом Российской Федерации.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заместитель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400" i="1" dirty="0" smtClean="0"/>
              <a:t>                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Председателя Верховного  Совета РСФСР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Р. И. Хасбулатов.»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92933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В тот же день во время траурного митинга по погибшим митингующие вынесли огромное бело-сине-красное полотнище</a:t>
            </a:r>
            <a:r>
              <a:rPr lang="ru-RU" dirty="0" smtClean="0"/>
              <a:t>.</a:t>
            </a:r>
          </a:p>
        </p:txBody>
      </p:sp>
      <p:pic>
        <p:nvPicPr>
          <p:cNvPr id="15362" name="Picture 2" descr="https://upload.wikimedia.org/wikipedia/commons/d/de/Boris_Yeltsin_22_August_199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000264"/>
          </a:xfrm>
          <a:noFill/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Государственный флаг Российской Федерации представляет собой прямоугольное полотнище из трех равновеликих горизонтальных полос: верхней – белого, средней – синего и нижней – красного цвета.</a:t>
            </a:r>
          </a:p>
        </p:txBody>
      </p:sp>
      <p:pic>
        <p:nvPicPr>
          <p:cNvPr id="16386" name="Picture 2" descr="https://pbs.twimg.com/media/CpgC-LlWYAA3G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715304" cy="4134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2428892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20 августа 1994 года президентом России Борисом Ельциным подписан указ «О Дне Государственного флага Российской Федерации», который установил отмечать день флага 22 августа, в честь восстановления исторического флага России во время августовских событий 1991 года.</a:t>
            </a:r>
            <a:endParaRPr lang="ru-RU" baseline="30000" dirty="0" smtClean="0"/>
          </a:p>
          <a:p>
            <a:endParaRPr lang="ru-RU" baseline="30000" dirty="0" smtClean="0"/>
          </a:p>
          <a:p>
            <a:endParaRPr lang="ru-RU" baseline="30000" dirty="0" smtClean="0"/>
          </a:p>
          <a:p>
            <a:pPr>
              <a:buNone/>
            </a:pPr>
            <a:endParaRPr lang="ru-RU" baseline="30000" dirty="0" smtClean="0"/>
          </a:p>
        </p:txBody>
      </p:sp>
      <p:pic>
        <p:nvPicPr>
          <p:cNvPr id="4" name="Picture 2" descr="http://bigphotoportal.ru/img/articles/Mar/30/75789321f60baf356d4d605a39283909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50109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%D0%9A%D0%BE%D0%BF%D0%B8%D1%8F-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Символика цветов</a:t>
            </a:r>
            <a:endParaRPr lang="ru-RU" sz="7200" dirty="0"/>
          </a:p>
        </p:txBody>
      </p:sp>
      <p:pic>
        <p:nvPicPr>
          <p:cNvPr id="18436" name="Picture 4" descr="http://mypresentation.ru/documents/eb81679ef7cc1a55b245fcae47b814b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01056" cy="492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358246" cy="2643206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Стяг «Всемилостивейшего Спаса» Ивана Грозного, 1552 год 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i="1" dirty="0" smtClean="0"/>
              <a:t>«…образ Господа нашего Иисуса Христа </a:t>
            </a:r>
            <a:r>
              <a:rPr lang="ru-RU" sz="2400" i="1" dirty="0" err="1" smtClean="0"/>
              <a:t>Нерукотворенный</a:t>
            </a:r>
            <a:r>
              <a:rPr lang="ru-RU" sz="2400" i="1" dirty="0" smtClean="0"/>
              <a:t>, и наверх водружен животворящий крест, иже </a:t>
            </a:r>
            <a:r>
              <a:rPr lang="ru-RU" sz="2400" i="1" dirty="0" err="1" smtClean="0"/>
              <a:t>бе</a:t>
            </a:r>
            <a:r>
              <a:rPr lang="ru-RU" sz="2400" i="1" dirty="0" smtClean="0"/>
              <a:t> у прародителя его, государя нашего, </a:t>
            </a:r>
            <a:r>
              <a:rPr lang="ru-RU" sz="2400" i="1" dirty="0" err="1" smtClean="0"/>
              <a:t>достохвалного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великаго</a:t>
            </a:r>
            <a:r>
              <a:rPr lang="ru-RU" sz="2400" i="1" dirty="0" smtClean="0"/>
              <a:t> князя </a:t>
            </a:r>
            <a:r>
              <a:rPr lang="ru-RU" sz="2400" i="1" dirty="0" err="1" smtClean="0"/>
              <a:t>Дмитриа</a:t>
            </a:r>
            <a:r>
              <a:rPr lang="ru-RU" sz="2400" i="1" dirty="0" smtClean="0"/>
              <a:t> на Дону»</a:t>
            </a:r>
            <a:endParaRPr lang="ru-RU" sz="2400" i="1" dirty="0"/>
          </a:p>
        </p:txBody>
      </p:sp>
      <p:pic>
        <p:nvPicPr>
          <p:cNvPr id="20482" name="Picture 2" descr="https://upload.wikimedia.org/wikipedia/commons/a/ac/Znamya_Ivana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778674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2643206"/>
          </a:xfrm>
          <a:noFill/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/>
              <a:t>«Великий стяг» Ивана Грозного.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Это полотнище в виде трапеции (с откосом). У древка на </a:t>
            </a:r>
            <a:r>
              <a:rPr lang="ru-RU" sz="2400" dirty="0" err="1" smtClean="0"/>
              <a:t>лазуревом</a:t>
            </a:r>
            <a:r>
              <a:rPr lang="ru-RU" sz="2400" dirty="0" smtClean="0"/>
              <a:t> поле изображён Святой Михаил на коне. На откосе «сахарного» цвета изображён Христос. Знамя имеет кайму «брусничного цвета», у откоса дополнительно кайма «макового» цвета.</a:t>
            </a:r>
            <a:endParaRPr lang="ru-RU" sz="2400" dirty="0"/>
          </a:p>
        </p:txBody>
      </p:sp>
      <p:pic>
        <p:nvPicPr>
          <p:cNvPr id="21506" name="Picture 2" descr="https://upload.wikimedia.org/wikipedia/commons/7/75/Great_banner_of_Ivan_IV_of_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778674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	</a:t>
            </a:r>
            <a:r>
              <a:rPr lang="ru-RU" sz="4400" dirty="0" smtClean="0"/>
              <a:t>Гербовое знамя Петра I </a:t>
            </a:r>
          </a:p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2530" name="Picture 2" descr="https://upload.wikimedia.org/wikipedia/commons/9/92/%D0%93%D0%B5%D1%80%D0%B1%D0%BE%D0%B2%D0%BE%D0%B5_%D0%B7%D0%BD%D0%B0%D0%BC%D1%8F_1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63715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50057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тафты с белой каймой, в центре изображался золотой орёл, парящий над морем, на груди орла в круге — Спаситель, рядом — Святой Дух и святые апостолы Пётр и Павел.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357562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Создано в </a:t>
            </a:r>
          </a:p>
          <a:p>
            <a:pPr>
              <a:buNone/>
            </a:pPr>
            <a:r>
              <a:rPr lang="ru-RU" sz="2400" dirty="0" smtClean="0"/>
              <a:t>                       1696 году.                  </a:t>
            </a:r>
          </a:p>
          <a:p>
            <a:pPr>
              <a:buNone/>
            </a:pPr>
            <a:r>
              <a:rPr lang="ru-RU" sz="2400" dirty="0" smtClean="0"/>
              <a:t>                Изготовлено из красной   </a:t>
            </a:r>
          </a:p>
          <a:p>
            <a:pPr algn="just">
              <a:buNone/>
            </a:pPr>
            <a:r>
              <a:rPr lang="ru-RU" sz="2400" dirty="0" smtClean="0"/>
              <a:t>       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2119314"/>
          </a:xfrm>
        </p:spPr>
        <p:txBody>
          <a:bodyPr/>
          <a:lstStyle/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cs typeface="Arial" charset="0"/>
              </a:rPr>
              <a:t>				В 1668 году при </a:t>
            </a:r>
            <a:r>
              <a:rPr lang="ru-RU" sz="2400" dirty="0" smtClean="0"/>
              <a:t>царе Алексее Михайловиче был построен первый русский военный корабль «Орёл». </a:t>
            </a:r>
          </a:p>
          <a:p>
            <a:pPr indent="-330200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/>
              <a:t>				Для корабля «Орел» были изготовлены флаги: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Военный корабль «Орёл».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3786214" cy="2928958"/>
          </a:xfrm>
          <a:prstGeom prst="rect">
            <a:avLst/>
          </a:prstGeom>
          <a:noFill/>
          <a:ln w="7200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522663" cy="2928958"/>
          </a:xfrm>
          <a:prstGeom prst="rect">
            <a:avLst/>
          </a:prstGeom>
          <a:noFill/>
          <a:ln w="720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585789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/>
              <a:t>Нет единого мнения о том, какой флаг использовали на корабле!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i="1" dirty="0" smtClean="0"/>
              <a:t>Флаг царя Московского</a:t>
            </a:r>
            <a:endParaRPr lang="ru-RU" sz="4400" dirty="0" smtClean="0"/>
          </a:p>
          <a:p>
            <a:pPr>
              <a:buNone/>
            </a:pPr>
            <a:r>
              <a:rPr lang="ru-RU" sz="2200" dirty="0" smtClean="0"/>
              <a:t>          6 (16) августа 1693 года, во время плавания Петра I в Белом море с отрядом военных кораблей, построенных в Архангельске, на 12-пушечной яхте «Святой Пётр» впервые был поднят так называемый «флаг царя Московского» — сшитое из флагдука полотнище размером 4,6x4,9 метров, состоящее из трёх горизонтальных равновеликих полос белого, синего и красного цветов, с золотым двуглавым орлом посередине. </a:t>
            </a:r>
            <a:endParaRPr lang="ru-RU" sz="2200" dirty="0"/>
          </a:p>
        </p:txBody>
      </p:sp>
      <p:pic>
        <p:nvPicPr>
          <p:cNvPr id="1026" name="Picture 2" descr="https://upload.wikimedia.org/wikipedia/commons/6/68/Flag_of_the_Tsar_of_Moscow_1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3857652" cy="3357586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d/d3/Flag_of_Tzar_of_Muscovia.svg/600px-Flag_of_Tzar_of_Muscov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328610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357166"/>
            <a:ext cx="492919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000" dirty="0" smtClean="0"/>
              <a:t>В 1699 году из сотен знамен роль государственного флага Петр </a:t>
            </a:r>
            <a:r>
              <a:rPr lang="en-US" sz="2000" dirty="0" smtClean="0"/>
              <a:t>I</a:t>
            </a:r>
            <a:r>
              <a:rPr lang="ru-RU" sz="2000" dirty="0" smtClean="0"/>
              <a:t> отвел бело-сине-красному флагу. В октябре 1699 года Пётр I на обороте листа с инструкциями, направленными находящемуся в Стамбуле русскому посланнику Емельяну </a:t>
            </a:r>
            <a:r>
              <a:rPr lang="ru-RU" sz="2000" dirty="0" err="1" smtClean="0"/>
              <a:t>Украинцеву</a:t>
            </a:r>
            <a:r>
              <a:rPr lang="ru-RU" sz="2000" dirty="0" smtClean="0"/>
              <a:t>, нарисовал эскиз </a:t>
            </a:r>
            <a:r>
              <a:rPr lang="ru-RU" sz="2000" dirty="0" err="1" smtClean="0"/>
              <a:t>трёхполосного</a:t>
            </a:r>
            <a:r>
              <a:rPr lang="ru-RU" sz="2000" dirty="0" smtClean="0"/>
              <a:t> бело-сине-красного флага</a:t>
            </a:r>
            <a:endParaRPr lang="ru-RU" sz="2000" dirty="0"/>
          </a:p>
        </p:txBody>
      </p:sp>
      <p:pic>
        <p:nvPicPr>
          <p:cNvPr id="4" name="Picture 9" descr="big_love_5_7dtl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500042"/>
            <a:ext cx="4143404" cy="5857916"/>
          </a:xfrm>
          <a:prstGeom prst="rect">
            <a:avLst/>
          </a:prstGeom>
          <a:noFill/>
          <a:ln/>
        </p:spPr>
      </p:pic>
      <p:pic>
        <p:nvPicPr>
          <p:cNvPr id="6" name="Picture 4" descr="https://upload.wikimedia.org/wikipedia/commons/4/4a/%D0%9F%D1%80%D0%BE%D0%B5%D0%BA%D1%82%D1%8B_%D1%84%D0%BB%D0%B0%D0%B3%D0%BE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155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Constantia</vt:lpstr>
      <vt:lpstr>Wingdings 2</vt:lpstr>
      <vt:lpstr>Бумажная</vt:lpstr>
      <vt:lpstr>История флага-символа Российской Федерации</vt:lpstr>
      <vt:lpstr>Презентация PowerPoint</vt:lpstr>
      <vt:lpstr>Символика цветов</vt:lpstr>
      <vt:lpstr>Презентация PowerPoint</vt:lpstr>
      <vt:lpstr>Презентация PowerPoint</vt:lpstr>
      <vt:lpstr>Презентация PowerPoint</vt:lpstr>
      <vt:lpstr>Военный корабль «Орёл».</vt:lpstr>
      <vt:lpstr>Презентация PowerPoint</vt:lpstr>
      <vt:lpstr>Презентация PowerPoint</vt:lpstr>
      <vt:lpstr>Императорский флаг Петра I образца 1716г</vt:lpstr>
      <vt:lpstr>Императорский дворцовый штандарт до 1858 года </vt:lpstr>
      <vt:lpstr>Императорский судовой штандарт до 1858 года</vt:lpstr>
      <vt:lpstr>Презентация PowerPoint</vt:lpstr>
      <vt:lpstr>Государственное знамя Российской империи  1896 - 1917гг. </vt:lpstr>
      <vt:lpstr>Презентация PowerPoint</vt:lpstr>
      <vt:lpstr>Презентация PowerPoint</vt:lpstr>
      <vt:lpstr>Государственный флаг РСФСР (17 июня 1918 — 21 января 1937)</vt:lpstr>
      <vt:lpstr>Флаг СССР (18 апреля 1924 — 25 декабря 1991)</vt:lpstr>
      <vt:lpstr>22 августа - День Государственного флага Российской Федерации.  </vt:lpstr>
      <vt:lpstr>Презентация PowerPoint</vt:lpstr>
      <vt:lpstr>Презентация PowerPoint</vt:lpstr>
    </vt:vector>
  </TitlesOfParts>
  <Company>Biblioteka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флага-символа Российской Федерации»</dc:title>
  <dc:creator>Admin-pc</dc:creator>
  <cp:lastModifiedBy>Марина Анатольевна</cp:lastModifiedBy>
  <cp:revision>17</cp:revision>
  <dcterms:created xsi:type="dcterms:W3CDTF">2017-08-16T11:32:28Z</dcterms:created>
  <dcterms:modified xsi:type="dcterms:W3CDTF">2024-08-19T05:20:43Z</dcterms:modified>
</cp:coreProperties>
</file>