
<file path=[Content_Types].xml><?xml version="1.0" encoding="utf-8"?>
<Types xmlns="http://schemas.openxmlformats.org/package/2006/content-types">
  <Default Extension="wmf" ContentType="image/x-wmf"/>
  <Default Extension="png" ContentType="image/png"/>
  <Default Extension="jpeg" ContentType="image/jpeg"/>
  <Default Extension="xml" ContentType="application/xml"/>
  <Default Extension="emf" ContentType="image/x-emf"/>
  <Default Extension="rels" ContentType="application/vnd.openxmlformats-package.relationships+xml"/>
  <Default Extension="bin" ContentType="application/vnd.openxmlformats-officedocument.oleObject"/>
  <Override PartName="/ppt/slides/slide17.xml" ContentType="application/vnd.openxmlformats-officedocument.presentationml.slide+xml"/>
  <Override PartName="/ppt/slides/slide16.xml" ContentType="application/vnd.openxmlformats-officedocument.presentationml.slide+xml"/>
  <Override PartName="/ppt/slides/slide15.xml" ContentType="application/vnd.openxmlformats-officedocument.presentationml.slide+xml"/>
  <Override PartName="/ppt/slides/slide14.xml" ContentType="application/vnd.openxmlformats-officedocument.presentationml.slide+xml"/>
  <Override PartName="/ppt/slides/slide12.xml" ContentType="application/vnd.openxmlformats-officedocument.presentationml.slide+xml"/>
  <Override PartName="/ppt/slides/slide9.xml" ContentType="application/vnd.openxmlformats-officedocument.presentationml.slide+xml"/>
  <Override PartName="/ppt/slides/slide13.xml" ContentType="application/vnd.openxmlformats-officedocument.presentationml.slide+xml"/>
  <Override PartName="/ppt/slides/slide6.xml" ContentType="application/vnd.openxmlformats-officedocument.presentationml.slide+xml"/>
  <Override PartName="/ppt/slides/slide10.xml" ContentType="application/vnd.openxmlformats-officedocument.presentationml.slide+xml"/>
  <Override PartName="/ppt/slides/slide3.xml" ContentType="application/vnd.openxmlformats-officedocument.presentationml.slide+xml"/>
  <Override PartName="/ppt/slides/slide2.xml" ContentType="application/vnd.openxmlformats-officedocument.presentationml.slide+xml"/>
  <Override PartName="/ppt/slides/slide1.xml" ContentType="application/vnd.openxmlformats-officedocument.presentationml.slide+xml"/>
  <Override PartName="/ppt/slides/slide18.xml" ContentType="application/vnd.openxmlformats-officedocument.presentationml.slide+xml"/>
  <Override PartName="/ppt/slideLayouts/slideLayout10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6.xml" ContentType="application/vnd.openxmlformats-officedocument.presentationml.slideLayout+xml"/>
  <Override PartName="/docProps/app.xml" ContentType="application/vnd.openxmlformats-officedocument.extended-properties+xml"/>
  <Override PartName="/ppt/slides/slide8.xml" ContentType="application/vnd.openxmlformats-officedocument.presentationml.slide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ppt/slides/slide4.xml" ContentType="application/vnd.openxmlformats-officedocument.presentationml.slide+xml"/>
  <Override PartName="/ppt/slides/slide19.xml" ContentType="application/vnd.openxmlformats-officedocument.presentationml.slide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ppt/slides/slide7.xml" ContentType="application/vnd.openxmlformats-officedocument.presentationml.slide+xml"/>
  <Override PartName="/ppt/slides/slide11.xml" ContentType="application/vnd.openxmlformats-officedocument.presentationml.slide+xml"/>
  <Override PartName="/ppt/slideMasters/slideMaster1.xml" ContentType="application/vnd.openxmlformats-officedocument.presentationml.slideMaster+xml"/>
  <Override PartName="/ppt/slides/slide5.xml" ContentType="application/vnd.openxmlformats-officedocument.presentationml.slide+xml"/>
  <Override PartName="/ppt/tableStyles.xml" ContentType="application/vnd.openxmlformats-officedocument.presentationml.tableStyles+xml"/>
  <Override PartName="/ppt/presentation.xml" ContentType="application/vnd.openxmlformats-officedocument.presentationml.presentation.main+xml"/>
  <Override PartName="/ppt/theme/theme1.xml" ContentType="application/vnd.openxmlformats-officedocument.theme+xml"/>
</Types>
</file>

<file path=_rels/.rels><?xml version="1.0" encoding="UTF-8" standalone="yes"?><Relationships xmlns="http://schemas.openxmlformats.org/package/2006/relationships"><Relationship Id="rId3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autoCompressPictures="0" embedTrueTypeFonts="1" saveSubsetFonts="1" strictFirstAndLastChars="0">
  <p:sldMasterIdLst>
    <p:sldMasterId id="2147483648" r:id="rId1"/>
  </p:sld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</p:sldIdLst>
  <p:sldSz cx="9144000" cy="5143500" type="screen16x9"/>
  <p:notesSz cx="9144000" cy="5143500"/>
  <p:defaultTextStyle>
    <a:defPPr marR="0" lvl="0" algn="l">
      <a:lnSpc>
        <a:spcPct val="100000"/>
      </a:lnSpc>
      <a:spcBef>
        <a:spcPts val="0"/>
      </a:spcBef>
      <a:spcAft>
        <a:spcPts val="0"/>
      </a:spcAft>
    </a:defPPr>
    <a:lvl1pPr marR="0" lv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</a:defRPr>
    </a:lvl1pPr>
    <a:lvl2pPr marR="0" lvl="1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</a:defRPr>
    </a:lvl2pPr>
    <a:lvl3pPr marR="0" lvl="2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</a:defRPr>
    </a:lvl3pPr>
    <a:lvl4pPr marR="0" lvl="3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</a:defRPr>
    </a:lvl4pPr>
    <a:lvl5pPr marR="0" lvl="4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</a:defRPr>
    </a:lvl5pPr>
    <a:lvl6pPr marR="0" lvl="5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</a:defRPr>
    </a:lvl6pPr>
    <a:lvl7pPr marR="0" lvl="6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</a:defRPr>
    </a:lvl7pPr>
    <a:lvl8pPr marR="0" lvl="7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</a:defRPr>
    </a:lvl8pPr>
    <a:lvl9pPr marR="0" lvl="8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</p:showPr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 varScale="1">
        <p:scale>
          <a:sx n="125" d="100"/>
          <a:sy n="125" d="100"/>
        </p:scale>
        <p:origin x="90" y="-342"/>
      </p:cViewPr>
      <p:guideLst>
        <p:guide pos="2880"/>
        <p:guide pos="1620" orient="horz"/>
      </p:guideLst>
    </p:cSldViewPr>
  </p:slideViewPr>
  <p:gridSpacing cx="72008" cy="72008"/>
</p:viewPr>
</file>

<file path=ppt/_rels/presentation.xml.rels><?xml version="1.0" encoding="UTF-8" standalone="yes"?>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Relationship Id="rId9" Type="http://schemas.openxmlformats.org/officeDocument/2006/relationships/slide" Target="slides/slide7.xml"/><Relationship Id="rId10" Type="http://schemas.openxmlformats.org/officeDocument/2006/relationships/slide" Target="slides/slide8.xml"/><Relationship Id="rId11" Type="http://schemas.openxmlformats.org/officeDocument/2006/relationships/slide" Target="slides/slide9.xml"/><Relationship Id="rId12" Type="http://schemas.openxmlformats.org/officeDocument/2006/relationships/slide" Target="slides/slide10.xml"/><Relationship Id="rId13" Type="http://schemas.openxmlformats.org/officeDocument/2006/relationships/slide" Target="slides/slide11.xml"/><Relationship Id="rId14" Type="http://schemas.openxmlformats.org/officeDocument/2006/relationships/slide" Target="slides/slide12.xml"/><Relationship Id="rId15" Type="http://schemas.openxmlformats.org/officeDocument/2006/relationships/slide" Target="slides/slide13.xml"/><Relationship Id="rId16" Type="http://schemas.openxmlformats.org/officeDocument/2006/relationships/slide" Target="slides/slide14.xml"/><Relationship Id="rId17" Type="http://schemas.openxmlformats.org/officeDocument/2006/relationships/slide" Target="slides/slide15.xml"/><Relationship Id="rId18" Type="http://schemas.openxmlformats.org/officeDocument/2006/relationships/slide" Target="slides/slide16.xml"/><Relationship Id="rId19" Type="http://schemas.openxmlformats.org/officeDocument/2006/relationships/slide" Target="slides/slide17.xml"/><Relationship Id="rId20" Type="http://schemas.openxmlformats.org/officeDocument/2006/relationships/slide" Target="slides/slide18.xml"/><Relationship Id="rId21" Type="http://schemas.openxmlformats.org/officeDocument/2006/relationships/slide" Target="slides/slide19.xml"/><Relationship Id="rId22" Type="http://schemas.openxmlformats.org/officeDocument/2006/relationships/presProps" Target="presProps.xml" /><Relationship Id="rId23" Type="http://schemas.openxmlformats.org/officeDocument/2006/relationships/tableStyles" Target="tableStyles.xml" /><Relationship Id="rId24" Type="http://schemas.openxmlformats.org/officeDocument/2006/relationships/viewProps" Target="viewProps.xml" /></Relationships>
</file>

<file path=ppt/slideLayouts/_rels/slideLayout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Title slide" preserve="0" showMasterPhAnim="0" type="title" userDrawn="1">
  <p:cSld name="TITLE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 txBox="1">
            <a:spLocks noGrp="1"/>
          </p:cNvSpPr>
          <p:nvPr>
            <p:ph type="ctrTitle"/>
          </p:nvPr>
        </p:nvSpPr>
        <p:spPr bwMode="auto">
          <a:xfrm>
            <a:off x="715099" y="1577992"/>
            <a:ext cx="4487400" cy="1557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0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pPr>
              <a:defRPr/>
            </a:pPr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subTitle" idx="1"/>
          </p:nvPr>
        </p:nvSpPr>
        <p:spPr bwMode="auto">
          <a:xfrm>
            <a:off x="715099" y="3135908"/>
            <a:ext cx="4487400" cy="42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pPr>
              <a:defRPr/>
            </a:pPr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Blank" preserve="0" showMasterPhAnim="0" type="blank" userDrawn="1">
  <p:cSld name="BLANK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Section header" preserve="0" showMasterPhAnim="0" type="secHead" userDrawn="1">
  <p:cSld name="SECTION_HEADER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2" name="Google Shape;12;p3"/>
          <p:cNvSpPr txBox="1">
            <a:spLocks noGrp="1"/>
          </p:cNvSpPr>
          <p:nvPr>
            <p:ph type="title"/>
          </p:nvPr>
        </p:nvSpPr>
        <p:spPr bwMode="auto">
          <a:xfrm>
            <a:off x="720000" y="2179625"/>
            <a:ext cx="7704000" cy="841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pPr>
              <a:defRPr/>
            </a:pPr>
            <a:endParaRPr/>
          </a:p>
        </p:txBody>
      </p:sp>
      <p:sp>
        <p:nvSpPr>
          <p:cNvPr id="13" name="Google Shape;13;p3"/>
          <p:cNvSpPr txBox="1">
            <a:spLocks noGrp="1"/>
          </p:cNvSpPr>
          <p:nvPr>
            <p:ph type="title" idx="2" hasCustomPrompt="1"/>
          </p:nvPr>
        </p:nvSpPr>
        <p:spPr bwMode="auto">
          <a:xfrm>
            <a:off x="2996550" y="1337825"/>
            <a:ext cx="31509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1pPr>
            <a:lvl2pPr lvl="1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pPr>
              <a:defRPr/>
            </a:pPr>
            <a:r>
              <a:rPr/>
              <a:t>xx%</a:t>
            </a:r>
            <a:endParaRPr/>
          </a:p>
        </p:txBody>
      </p:sp>
      <p:sp>
        <p:nvSpPr>
          <p:cNvPr id="14" name="Google Shape;14;p3"/>
          <p:cNvSpPr txBox="1">
            <a:spLocks noGrp="1"/>
          </p:cNvSpPr>
          <p:nvPr>
            <p:ph type="subTitle" idx="1"/>
          </p:nvPr>
        </p:nvSpPr>
        <p:spPr bwMode="auto">
          <a:xfrm>
            <a:off x="2391925" y="3132175"/>
            <a:ext cx="4360200" cy="71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>
            <a:pPr>
              <a:defRPr/>
            </a:pPr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Title and body" preserve="0" showMasterPhAnim="0" type="tx" userDrawn="1">
  <p:cSld name="TITLE_AND_BODY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6" name="Google Shape;16;p4"/>
          <p:cNvSpPr txBox="1">
            <a:spLocks noGrp="1"/>
          </p:cNvSpPr>
          <p:nvPr>
            <p:ph type="body" idx="1"/>
          </p:nvPr>
        </p:nvSpPr>
        <p:spPr bwMode="auto">
          <a:xfrm>
            <a:off x="720000" y="1152475"/>
            <a:ext cx="77040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lnSpc>
                <a:spcPct val="114999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Char char="●"/>
              <a:defRPr sz="1400">
                <a:solidFill>
                  <a:srgbClr val="434343"/>
                </a:solidFill>
              </a:defRPr>
            </a:lvl1pPr>
            <a:lvl2pPr marL="914400" lvl="1" indent="-304800">
              <a:lnSpc>
                <a:spcPct val="114999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Char char="○"/>
              <a:defRPr>
                <a:solidFill>
                  <a:srgbClr val="434343"/>
                </a:solidFill>
              </a:defRPr>
            </a:lvl2pPr>
            <a:lvl3pPr marL="1371600" lvl="2" indent="-304800">
              <a:lnSpc>
                <a:spcPct val="114999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Char char="■"/>
              <a:defRPr>
                <a:solidFill>
                  <a:srgbClr val="434343"/>
                </a:solidFill>
              </a:defRPr>
            </a:lvl3pPr>
            <a:lvl4pPr marL="1828800" lvl="3" indent="-304800">
              <a:lnSpc>
                <a:spcPct val="114999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Char char="●"/>
              <a:defRPr>
                <a:solidFill>
                  <a:srgbClr val="434343"/>
                </a:solidFill>
              </a:defRPr>
            </a:lvl4pPr>
            <a:lvl5pPr marL="2286000" lvl="4" indent="-304800">
              <a:lnSpc>
                <a:spcPct val="114999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Char char="○"/>
              <a:defRPr>
                <a:solidFill>
                  <a:srgbClr val="434343"/>
                </a:solidFill>
              </a:defRPr>
            </a:lvl5pPr>
            <a:lvl6pPr marL="2743200" lvl="5" indent="-304800">
              <a:lnSpc>
                <a:spcPct val="114999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Char char="■"/>
              <a:defRPr>
                <a:solidFill>
                  <a:srgbClr val="434343"/>
                </a:solidFill>
              </a:defRPr>
            </a:lvl6pPr>
            <a:lvl7pPr marL="3200400" lvl="6" indent="-304800">
              <a:lnSpc>
                <a:spcPct val="114999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Char char="●"/>
              <a:defRPr>
                <a:solidFill>
                  <a:srgbClr val="434343"/>
                </a:solidFill>
              </a:defRPr>
            </a:lvl7pPr>
            <a:lvl8pPr marL="3657600" lvl="7" indent="-304800">
              <a:lnSpc>
                <a:spcPct val="114999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Char char="○"/>
              <a:defRPr>
                <a:solidFill>
                  <a:srgbClr val="434343"/>
                </a:solidFill>
              </a:defRPr>
            </a:lvl8pPr>
            <a:lvl9pPr marL="4114800" lvl="8" indent="-304800">
              <a:lnSpc>
                <a:spcPct val="114999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Char char="■"/>
              <a:defRPr>
                <a:solidFill>
                  <a:srgbClr val="434343"/>
                </a:solidFill>
              </a:defRPr>
            </a:lvl9pPr>
          </a:lstStyle>
          <a:p>
            <a:pPr>
              <a:defRPr/>
            </a:pPr>
            <a:endParaRPr/>
          </a:p>
        </p:txBody>
      </p:sp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 bwMode="auto">
          <a:xfrm>
            <a:off x="452550" y="411475"/>
            <a:ext cx="8238899" cy="5616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Fira Sans Extra Condensed"/>
              <a:buNone/>
              <a:defRPr sz="2400" b="1">
                <a:solidFill>
                  <a:schemeClr val="dk1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Fira Sans Extra Condensed"/>
              <a:buNone/>
              <a:defRPr sz="2400" b="1">
                <a:solidFill>
                  <a:schemeClr val="dk1"/>
                </a:solidFill>
                <a:latin typeface="Fira Sans Extra Condensed"/>
                <a:ea typeface="Fira Sans Extra Condensed"/>
                <a:cs typeface="Fira Sans Extra Condensed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Fira Sans Extra Condensed"/>
              <a:buNone/>
              <a:defRPr sz="2400" b="1">
                <a:solidFill>
                  <a:schemeClr val="dk1"/>
                </a:solidFill>
                <a:latin typeface="Fira Sans Extra Condensed"/>
                <a:ea typeface="Fira Sans Extra Condensed"/>
                <a:cs typeface="Fira Sans Extra Condensed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Fira Sans Extra Condensed"/>
              <a:buNone/>
              <a:defRPr sz="2400" b="1">
                <a:solidFill>
                  <a:schemeClr val="dk1"/>
                </a:solidFill>
                <a:latin typeface="Fira Sans Extra Condensed"/>
                <a:ea typeface="Fira Sans Extra Condensed"/>
                <a:cs typeface="Fira Sans Extra Condensed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Fira Sans Extra Condensed"/>
              <a:buNone/>
              <a:defRPr sz="2400" b="1">
                <a:solidFill>
                  <a:schemeClr val="dk1"/>
                </a:solidFill>
                <a:latin typeface="Fira Sans Extra Condensed"/>
                <a:ea typeface="Fira Sans Extra Condensed"/>
                <a:cs typeface="Fira Sans Extra Condensed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Fira Sans Extra Condensed"/>
              <a:buNone/>
              <a:defRPr sz="2400" b="1">
                <a:solidFill>
                  <a:schemeClr val="dk1"/>
                </a:solidFill>
                <a:latin typeface="Fira Sans Extra Condensed"/>
                <a:ea typeface="Fira Sans Extra Condensed"/>
                <a:cs typeface="Fira Sans Extra Condensed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Fira Sans Extra Condensed"/>
              <a:buNone/>
              <a:defRPr sz="2400" b="1">
                <a:solidFill>
                  <a:schemeClr val="dk1"/>
                </a:solidFill>
                <a:latin typeface="Fira Sans Extra Condensed"/>
                <a:ea typeface="Fira Sans Extra Condensed"/>
                <a:cs typeface="Fira Sans Extra Condensed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Fira Sans Extra Condensed"/>
              <a:buNone/>
              <a:defRPr sz="2400" b="1">
                <a:solidFill>
                  <a:schemeClr val="dk1"/>
                </a:solidFill>
                <a:latin typeface="Fira Sans Extra Condensed"/>
                <a:ea typeface="Fira Sans Extra Condensed"/>
                <a:cs typeface="Fira Sans Extra Condensed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Fira Sans Extra Condensed"/>
              <a:buNone/>
              <a:defRPr sz="2400" b="1">
                <a:solidFill>
                  <a:schemeClr val="dk1"/>
                </a:solidFill>
                <a:latin typeface="Fira Sans Extra Condensed"/>
                <a:ea typeface="Fira Sans Extra Condensed"/>
                <a:cs typeface="Fira Sans Extra Condensed"/>
              </a:defRPr>
            </a:lvl9pPr>
          </a:lstStyle>
          <a:p>
            <a:pPr>
              <a:defRPr/>
            </a:pPr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Title and two columns" preserve="0" showMasterPhAnim="0" type="twoColTx" userDrawn="1">
  <p:cSld name="TITLE_AND_TWO_COLUMNS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9" name="Google Shape;19;p5"/>
          <p:cNvSpPr txBox="1">
            <a:spLocks noGrp="1"/>
          </p:cNvSpPr>
          <p:nvPr>
            <p:ph type="subTitle" idx="1"/>
          </p:nvPr>
        </p:nvSpPr>
        <p:spPr bwMode="auto">
          <a:xfrm>
            <a:off x="1181425" y="2303125"/>
            <a:ext cx="2907600" cy="713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ontserrat"/>
              <a:buNone/>
              <a:defRPr sz="2400" b="1">
                <a:solidFill>
                  <a:schemeClr val="dk1"/>
                </a:solidFill>
                <a:latin typeface="Montserrat"/>
                <a:ea typeface="Montserrat"/>
                <a:cs typeface="Montserrat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ontserrat"/>
              <a:buNone/>
              <a:defRPr sz="2400" b="1">
                <a:solidFill>
                  <a:schemeClr val="dk1"/>
                </a:solidFill>
                <a:latin typeface="Montserrat"/>
                <a:ea typeface="Montserrat"/>
                <a:cs typeface="Montserrat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ontserrat"/>
              <a:buNone/>
              <a:defRPr sz="2400" b="1">
                <a:solidFill>
                  <a:schemeClr val="dk1"/>
                </a:solidFill>
                <a:latin typeface="Montserrat"/>
                <a:ea typeface="Montserrat"/>
                <a:cs typeface="Montserrat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ontserrat"/>
              <a:buNone/>
              <a:defRPr sz="2400" b="1">
                <a:solidFill>
                  <a:schemeClr val="dk1"/>
                </a:solidFill>
                <a:latin typeface="Montserrat"/>
                <a:ea typeface="Montserrat"/>
                <a:cs typeface="Montserrat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ontserrat"/>
              <a:buNone/>
              <a:defRPr sz="2400" b="1">
                <a:solidFill>
                  <a:schemeClr val="dk1"/>
                </a:solidFill>
                <a:latin typeface="Montserrat"/>
                <a:ea typeface="Montserrat"/>
                <a:cs typeface="Montserrat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ontserrat"/>
              <a:buNone/>
              <a:defRPr sz="2400" b="1">
                <a:solidFill>
                  <a:schemeClr val="dk1"/>
                </a:solidFill>
                <a:latin typeface="Montserrat"/>
                <a:ea typeface="Montserrat"/>
                <a:cs typeface="Montserrat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ontserrat"/>
              <a:buNone/>
              <a:defRPr sz="2400" b="1">
                <a:solidFill>
                  <a:schemeClr val="dk1"/>
                </a:solidFill>
                <a:latin typeface="Montserrat"/>
                <a:ea typeface="Montserrat"/>
                <a:cs typeface="Montserrat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ontserrat"/>
              <a:buNone/>
              <a:defRPr sz="2400" b="1">
                <a:solidFill>
                  <a:schemeClr val="dk1"/>
                </a:solidFill>
                <a:latin typeface="Montserrat"/>
                <a:ea typeface="Montserrat"/>
                <a:cs typeface="Montserrat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ontserrat"/>
              <a:buNone/>
              <a:defRPr sz="2400" b="1">
                <a:solidFill>
                  <a:schemeClr val="dk1"/>
                </a:solidFill>
                <a:latin typeface="Montserrat"/>
                <a:ea typeface="Montserrat"/>
                <a:cs typeface="Montserrat"/>
              </a:defRPr>
            </a:lvl9pPr>
          </a:lstStyle>
          <a:p>
            <a:pPr>
              <a:defRPr/>
            </a:pPr>
            <a:endParaRPr/>
          </a:p>
        </p:txBody>
      </p:sp>
      <p:sp>
        <p:nvSpPr>
          <p:cNvPr id="20" name="Google Shape;20;p5"/>
          <p:cNvSpPr txBox="1">
            <a:spLocks noGrp="1"/>
          </p:cNvSpPr>
          <p:nvPr>
            <p:ph type="subTitle" idx="2"/>
          </p:nvPr>
        </p:nvSpPr>
        <p:spPr bwMode="auto">
          <a:xfrm>
            <a:off x="4836300" y="2303125"/>
            <a:ext cx="2907600" cy="713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ontserrat"/>
              <a:buNone/>
              <a:defRPr sz="2400" b="1">
                <a:solidFill>
                  <a:schemeClr val="dk1"/>
                </a:solidFill>
                <a:latin typeface="Montserrat"/>
                <a:ea typeface="Montserrat"/>
                <a:cs typeface="Montserrat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ontserrat"/>
              <a:buNone/>
              <a:defRPr sz="2400" b="1">
                <a:solidFill>
                  <a:schemeClr val="dk1"/>
                </a:solidFill>
                <a:latin typeface="Montserrat"/>
                <a:ea typeface="Montserrat"/>
                <a:cs typeface="Montserrat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ontserrat"/>
              <a:buNone/>
              <a:defRPr sz="2400" b="1">
                <a:solidFill>
                  <a:schemeClr val="dk1"/>
                </a:solidFill>
                <a:latin typeface="Montserrat"/>
                <a:ea typeface="Montserrat"/>
                <a:cs typeface="Montserrat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ontserrat"/>
              <a:buNone/>
              <a:defRPr sz="2400" b="1">
                <a:solidFill>
                  <a:schemeClr val="dk1"/>
                </a:solidFill>
                <a:latin typeface="Montserrat"/>
                <a:ea typeface="Montserrat"/>
                <a:cs typeface="Montserrat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ontserrat"/>
              <a:buNone/>
              <a:defRPr sz="2400" b="1">
                <a:solidFill>
                  <a:schemeClr val="dk1"/>
                </a:solidFill>
                <a:latin typeface="Montserrat"/>
                <a:ea typeface="Montserrat"/>
                <a:cs typeface="Montserrat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ontserrat"/>
              <a:buNone/>
              <a:defRPr sz="2400" b="1">
                <a:solidFill>
                  <a:schemeClr val="dk1"/>
                </a:solidFill>
                <a:latin typeface="Montserrat"/>
                <a:ea typeface="Montserrat"/>
                <a:cs typeface="Montserrat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ontserrat"/>
              <a:buNone/>
              <a:defRPr sz="2400" b="1">
                <a:solidFill>
                  <a:schemeClr val="dk1"/>
                </a:solidFill>
                <a:latin typeface="Montserrat"/>
                <a:ea typeface="Montserrat"/>
                <a:cs typeface="Montserrat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ontserrat"/>
              <a:buNone/>
              <a:defRPr sz="2400" b="1">
                <a:solidFill>
                  <a:schemeClr val="dk1"/>
                </a:solidFill>
                <a:latin typeface="Montserrat"/>
                <a:ea typeface="Montserrat"/>
                <a:cs typeface="Montserrat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ontserrat"/>
              <a:buNone/>
              <a:defRPr sz="2400" b="1">
                <a:solidFill>
                  <a:schemeClr val="dk1"/>
                </a:solidFill>
                <a:latin typeface="Montserrat"/>
                <a:ea typeface="Montserrat"/>
                <a:cs typeface="Montserrat"/>
              </a:defRPr>
            </a:lvl9pPr>
          </a:lstStyle>
          <a:p>
            <a:pPr>
              <a:defRPr/>
            </a:pPr>
            <a:endParaRPr/>
          </a:p>
        </p:txBody>
      </p:sp>
      <p:sp>
        <p:nvSpPr>
          <p:cNvPr id="21" name="Google Shape;21;p5"/>
          <p:cNvSpPr txBox="1">
            <a:spLocks noGrp="1"/>
          </p:cNvSpPr>
          <p:nvPr>
            <p:ph type="subTitle" idx="3"/>
          </p:nvPr>
        </p:nvSpPr>
        <p:spPr bwMode="auto">
          <a:xfrm>
            <a:off x="1181425" y="2917150"/>
            <a:ext cx="2907600" cy="71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>
            <a:pPr>
              <a:defRPr/>
            </a:pPr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subTitle" idx="4"/>
          </p:nvPr>
        </p:nvSpPr>
        <p:spPr bwMode="auto">
          <a:xfrm>
            <a:off x="4836300" y="2917150"/>
            <a:ext cx="2907600" cy="71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>
            <a:pPr>
              <a:defRPr/>
            </a:pPr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title"/>
          </p:nvPr>
        </p:nvSpPr>
        <p:spPr bwMode="auto">
          <a:xfrm>
            <a:off x="452550" y="411475"/>
            <a:ext cx="8238899" cy="5616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Fira Sans Extra Condensed"/>
              <a:buNone/>
              <a:defRPr sz="2400" b="1">
                <a:solidFill>
                  <a:schemeClr val="dk1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Fira Sans Extra Condensed"/>
              <a:buNone/>
              <a:defRPr sz="2400" b="1">
                <a:solidFill>
                  <a:schemeClr val="dk1"/>
                </a:solidFill>
                <a:latin typeface="Fira Sans Extra Condensed"/>
                <a:ea typeface="Fira Sans Extra Condensed"/>
                <a:cs typeface="Fira Sans Extra Condensed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Fira Sans Extra Condensed"/>
              <a:buNone/>
              <a:defRPr sz="2400" b="1">
                <a:solidFill>
                  <a:schemeClr val="dk1"/>
                </a:solidFill>
                <a:latin typeface="Fira Sans Extra Condensed"/>
                <a:ea typeface="Fira Sans Extra Condensed"/>
                <a:cs typeface="Fira Sans Extra Condensed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Fira Sans Extra Condensed"/>
              <a:buNone/>
              <a:defRPr sz="2400" b="1">
                <a:solidFill>
                  <a:schemeClr val="dk1"/>
                </a:solidFill>
                <a:latin typeface="Fira Sans Extra Condensed"/>
                <a:ea typeface="Fira Sans Extra Condensed"/>
                <a:cs typeface="Fira Sans Extra Condensed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Fira Sans Extra Condensed"/>
              <a:buNone/>
              <a:defRPr sz="2400" b="1">
                <a:solidFill>
                  <a:schemeClr val="dk1"/>
                </a:solidFill>
                <a:latin typeface="Fira Sans Extra Condensed"/>
                <a:ea typeface="Fira Sans Extra Condensed"/>
                <a:cs typeface="Fira Sans Extra Condensed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Fira Sans Extra Condensed"/>
              <a:buNone/>
              <a:defRPr sz="2400" b="1">
                <a:solidFill>
                  <a:schemeClr val="dk1"/>
                </a:solidFill>
                <a:latin typeface="Fira Sans Extra Condensed"/>
                <a:ea typeface="Fira Sans Extra Condensed"/>
                <a:cs typeface="Fira Sans Extra Condensed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Fira Sans Extra Condensed"/>
              <a:buNone/>
              <a:defRPr sz="2400" b="1">
                <a:solidFill>
                  <a:schemeClr val="dk1"/>
                </a:solidFill>
                <a:latin typeface="Fira Sans Extra Condensed"/>
                <a:ea typeface="Fira Sans Extra Condensed"/>
                <a:cs typeface="Fira Sans Extra Condensed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Fira Sans Extra Condensed"/>
              <a:buNone/>
              <a:defRPr sz="2400" b="1">
                <a:solidFill>
                  <a:schemeClr val="dk1"/>
                </a:solidFill>
                <a:latin typeface="Fira Sans Extra Condensed"/>
                <a:ea typeface="Fira Sans Extra Condensed"/>
                <a:cs typeface="Fira Sans Extra Condensed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Fira Sans Extra Condensed"/>
              <a:buNone/>
              <a:defRPr sz="2400" b="1">
                <a:solidFill>
                  <a:schemeClr val="dk1"/>
                </a:solidFill>
                <a:latin typeface="Fira Sans Extra Condensed"/>
                <a:ea typeface="Fira Sans Extra Condensed"/>
                <a:cs typeface="Fira Sans Extra Condensed"/>
              </a:defRPr>
            </a:lvl9pPr>
          </a:lstStyle>
          <a:p>
            <a:pPr>
              <a:defRPr/>
            </a:pPr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One column text" preserve="0" showMasterPhAnim="0" userDrawn="1">
  <p:cSld name="ONE_COLUMN_TEX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7" name="Google Shape;27;p7"/>
          <p:cNvSpPr txBox="1">
            <a:spLocks noGrp="1"/>
          </p:cNvSpPr>
          <p:nvPr>
            <p:ph type="body" idx="1"/>
          </p:nvPr>
        </p:nvSpPr>
        <p:spPr bwMode="auto">
          <a:xfrm>
            <a:off x="720000" y="1152475"/>
            <a:ext cx="33222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lnSpc>
                <a:spcPct val="114999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Char char="●"/>
              <a:defRPr sz="1400">
                <a:solidFill>
                  <a:srgbClr val="434343"/>
                </a:solidFill>
              </a:defRPr>
            </a:lvl1pPr>
            <a:lvl2pPr marL="914400" lvl="1" indent="-304800">
              <a:lnSpc>
                <a:spcPct val="114999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Char char="○"/>
              <a:defRPr>
                <a:solidFill>
                  <a:srgbClr val="434343"/>
                </a:solidFill>
              </a:defRPr>
            </a:lvl2pPr>
            <a:lvl3pPr marL="1371600" lvl="2" indent="-304800">
              <a:lnSpc>
                <a:spcPct val="114999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Char char="■"/>
              <a:defRPr>
                <a:solidFill>
                  <a:srgbClr val="434343"/>
                </a:solidFill>
              </a:defRPr>
            </a:lvl3pPr>
            <a:lvl4pPr marL="1828800" lvl="3" indent="-304800">
              <a:lnSpc>
                <a:spcPct val="114999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Char char="●"/>
              <a:defRPr>
                <a:solidFill>
                  <a:srgbClr val="434343"/>
                </a:solidFill>
              </a:defRPr>
            </a:lvl4pPr>
            <a:lvl5pPr marL="2286000" lvl="4" indent="-304800">
              <a:lnSpc>
                <a:spcPct val="114999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Char char="○"/>
              <a:defRPr>
                <a:solidFill>
                  <a:srgbClr val="434343"/>
                </a:solidFill>
              </a:defRPr>
            </a:lvl5pPr>
            <a:lvl6pPr marL="2743200" lvl="5" indent="-304800">
              <a:lnSpc>
                <a:spcPct val="114999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Char char="■"/>
              <a:defRPr>
                <a:solidFill>
                  <a:srgbClr val="434343"/>
                </a:solidFill>
              </a:defRPr>
            </a:lvl6pPr>
            <a:lvl7pPr marL="3200400" lvl="6" indent="-304800">
              <a:lnSpc>
                <a:spcPct val="114999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Char char="●"/>
              <a:defRPr>
                <a:solidFill>
                  <a:srgbClr val="434343"/>
                </a:solidFill>
              </a:defRPr>
            </a:lvl7pPr>
            <a:lvl8pPr marL="3657600" lvl="7" indent="-304800">
              <a:lnSpc>
                <a:spcPct val="114999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Char char="○"/>
              <a:defRPr>
                <a:solidFill>
                  <a:srgbClr val="434343"/>
                </a:solidFill>
              </a:defRPr>
            </a:lvl8pPr>
            <a:lvl9pPr marL="4114800" lvl="8" indent="-304800">
              <a:lnSpc>
                <a:spcPct val="114999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Char char="■"/>
              <a:defRPr>
                <a:solidFill>
                  <a:srgbClr val="434343"/>
                </a:solidFill>
              </a:defRPr>
            </a:lvl9pPr>
          </a:lstStyle>
          <a:p>
            <a:pPr>
              <a:defRPr/>
            </a:pPr>
            <a:endParaRPr/>
          </a:p>
        </p:txBody>
      </p:sp>
      <p:sp>
        <p:nvSpPr>
          <p:cNvPr id="28" name="Google Shape;28;p7"/>
          <p:cNvSpPr txBox="1">
            <a:spLocks noGrp="1"/>
          </p:cNvSpPr>
          <p:nvPr>
            <p:ph type="title"/>
          </p:nvPr>
        </p:nvSpPr>
        <p:spPr bwMode="auto">
          <a:xfrm>
            <a:off x="452550" y="411475"/>
            <a:ext cx="8238899" cy="5616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Fira Sans Extra Condensed"/>
              <a:buNone/>
              <a:defRPr sz="2400" b="1">
                <a:solidFill>
                  <a:schemeClr val="dk1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Fira Sans Extra Condensed"/>
              <a:buNone/>
              <a:defRPr sz="2400" b="1">
                <a:solidFill>
                  <a:schemeClr val="dk1"/>
                </a:solidFill>
                <a:latin typeface="Fira Sans Extra Condensed"/>
                <a:ea typeface="Fira Sans Extra Condensed"/>
                <a:cs typeface="Fira Sans Extra Condensed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Fira Sans Extra Condensed"/>
              <a:buNone/>
              <a:defRPr sz="2400" b="1">
                <a:solidFill>
                  <a:schemeClr val="dk1"/>
                </a:solidFill>
                <a:latin typeface="Fira Sans Extra Condensed"/>
                <a:ea typeface="Fira Sans Extra Condensed"/>
                <a:cs typeface="Fira Sans Extra Condensed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Fira Sans Extra Condensed"/>
              <a:buNone/>
              <a:defRPr sz="2400" b="1">
                <a:solidFill>
                  <a:schemeClr val="dk1"/>
                </a:solidFill>
                <a:latin typeface="Fira Sans Extra Condensed"/>
                <a:ea typeface="Fira Sans Extra Condensed"/>
                <a:cs typeface="Fira Sans Extra Condensed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Fira Sans Extra Condensed"/>
              <a:buNone/>
              <a:defRPr sz="2400" b="1">
                <a:solidFill>
                  <a:schemeClr val="dk1"/>
                </a:solidFill>
                <a:latin typeface="Fira Sans Extra Condensed"/>
                <a:ea typeface="Fira Sans Extra Condensed"/>
                <a:cs typeface="Fira Sans Extra Condensed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Fira Sans Extra Condensed"/>
              <a:buNone/>
              <a:defRPr sz="2400" b="1">
                <a:solidFill>
                  <a:schemeClr val="dk1"/>
                </a:solidFill>
                <a:latin typeface="Fira Sans Extra Condensed"/>
                <a:ea typeface="Fira Sans Extra Condensed"/>
                <a:cs typeface="Fira Sans Extra Condensed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Fira Sans Extra Condensed"/>
              <a:buNone/>
              <a:defRPr sz="2400" b="1">
                <a:solidFill>
                  <a:schemeClr val="dk1"/>
                </a:solidFill>
                <a:latin typeface="Fira Sans Extra Condensed"/>
                <a:ea typeface="Fira Sans Extra Condensed"/>
                <a:cs typeface="Fira Sans Extra Condensed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Fira Sans Extra Condensed"/>
              <a:buNone/>
              <a:defRPr sz="2400" b="1">
                <a:solidFill>
                  <a:schemeClr val="dk1"/>
                </a:solidFill>
                <a:latin typeface="Fira Sans Extra Condensed"/>
                <a:ea typeface="Fira Sans Extra Condensed"/>
                <a:cs typeface="Fira Sans Extra Condensed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Fira Sans Extra Condensed"/>
              <a:buNone/>
              <a:defRPr sz="2400" b="1">
                <a:solidFill>
                  <a:schemeClr val="dk1"/>
                </a:solidFill>
                <a:latin typeface="Fira Sans Extra Condensed"/>
                <a:ea typeface="Fira Sans Extra Condensed"/>
                <a:cs typeface="Fira Sans Extra Condensed"/>
              </a:defRPr>
            </a:lvl9pPr>
          </a:lstStyle>
          <a:p>
            <a:pPr>
              <a:defRPr/>
            </a:pPr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Main point" preserve="0" showMasterPhAnim="0" userDrawn="1">
  <p:cSld name="MAIN_POIN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30" name="Google Shape;30;p8"/>
          <p:cNvSpPr txBox="1">
            <a:spLocks noGrp="1"/>
          </p:cNvSpPr>
          <p:nvPr>
            <p:ph type="title"/>
          </p:nvPr>
        </p:nvSpPr>
        <p:spPr bwMode="auto">
          <a:xfrm>
            <a:off x="1388099" y="1307099"/>
            <a:ext cx="6367800" cy="2529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1pPr>
            <a:lvl2pPr lvl="1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pPr>
              <a:defRPr/>
            </a:pPr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Section title and description" preserve="0" showMasterPhAnim="0" userDrawn="1">
  <p:cSld name="SECTION_TITLE_AND_DESCRIPTION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32" name="Google Shape;32;p9"/>
          <p:cNvSpPr txBox="1">
            <a:spLocks noGrp="1"/>
          </p:cNvSpPr>
          <p:nvPr>
            <p:ph type="title"/>
          </p:nvPr>
        </p:nvSpPr>
        <p:spPr bwMode="auto">
          <a:xfrm>
            <a:off x="720000" y="367423"/>
            <a:ext cx="7704000" cy="841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5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pPr>
              <a:defRPr/>
            </a:pPr>
            <a:endParaRPr/>
          </a:p>
        </p:txBody>
      </p:sp>
      <p:sp>
        <p:nvSpPr>
          <p:cNvPr id="33" name="Google Shape;33;p9"/>
          <p:cNvSpPr txBox="1">
            <a:spLocks noGrp="1"/>
          </p:cNvSpPr>
          <p:nvPr>
            <p:ph type="subTitle" idx="1"/>
          </p:nvPr>
        </p:nvSpPr>
        <p:spPr bwMode="auto">
          <a:xfrm>
            <a:off x="2241550" y="1348750"/>
            <a:ext cx="4661100" cy="168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>
            <a:pPr>
              <a:defRPr/>
            </a:pPr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Caption" preserve="0" showMasterPhAnim="0" userDrawn="1">
  <p:cSld name="CAPTION_ONLY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35" name="Google Shape;35;p10"/>
          <p:cNvSpPr txBox="1">
            <a:spLocks noGrp="1"/>
          </p:cNvSpPr>
          <p:nvPr>
            <p:ph type="title"/>
          </p:nvPr>
        </p:nvSpPr>
        <p:spPr bwMode="auto">
          <a:xfrm>
            <a:off x="720000" y="2285400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9pPr>
          </a:lstStyle>
          <a:p>
            <a:pPr>
              <a:defRPr/>
            </a:pPr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Big number" preserve="0" showMasterPhAnim="0" userDrawn="1">
  <p:cSld name="BIG_NUMBER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37" name="Google Shape;37;p11"/>
          <p:cNvSpPr txBox="1">
            <a:spLocks noGrp="1"/>
          </p:cNvSpPr>
          <p:nvPr>
            <p:ph type="title" hasCustomPrompt="1"/>
          </p:nvPr>
        </p:nvSpPr>
        <p:spPr bwMode="auto">
          <a:xfrm>
            <a:off x="1284000" y="1558475"/>
            <a:ext cx="6576000" cy="1511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1pPr>
            <a:lvl2pPr lvl="1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2pPr>
            <a:lvl3pPr lvl="2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3pPr>
            <a:lvl4pPr lvl="3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4pPr>
            <a:lvl5pPr lvl="4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5pPr>
            <a:lvl6pPr lvl="5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6pPr>
            <a:lvl7pPr lvl="6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7pPr>
            <a:lvl8pPr lvl="7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8pPr>
            <a:lvl9pPr lvl="8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9pPr>
          </a:lstStyle>
          <a:p>
            <a:pPr>
              <a:defRPr/>
            </a:pPr>
            <a:r>
              <a:rPr/>
              <a:t>xx%</a:t>
            </a:r>
            <a:endParaRPr/>
          </a:p>
        </p:txBody>
      </p:sp>
      <p:sp>
        <p:nvSpPr>
          <p:cNvPr id="38" name="Google Shape;38;p11"/>
          <p:cNvSpPr txBox="1">
            <a:spLocks noGrp="1"/>
          </p:cNvSpPr>
          <p:nvPr>
            <p:ph type="subTitle" idx="1"/>
          </p:nvPr>
        </p:nvSpPr>
        <p:spPr bwMode="auto">
          <a:xfrm>
            <a:off x="1284000" y="3069625"/>
            <a:ext cx="6576000" cy="71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pPr>
              <a:defRPr/>
            </a:pPr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preserve="0">
  <p:cSld name="simple-light-2">
    <p:bg>
      <p:bgPr shadeToTitle="0">
        <a:solidFill>
          <a:schemeClr val="lt1"/>
        </a:solidFill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 bwMode="auto">
          <a:xfrm>
            <a:off x="452550" y="411475"/>
            <a:ext cx="8238899" cy="56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ontserrat"/>
              <a:buNone/>
              <a:defRPr sz="2400" b="1">
                <a:solidFill>
                  <a:schemeClr val="dk1"/>
                </a:solidFill>
                <a:latin typeface="Montserrat"/>
                <a:ea typeface="Montserrat"/>
                <a:cs typeface="Montserrat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ontserrat"/>
              <a:buNone/>
              <a:defRPr sz="2400" b="1">
                <a:solidFill>
                  <a:schemeClr val="dk1"/>
                </a:solidFill>
                <a:latin typeface="Montserrat"/>
                <a:ea typeface="Montserrat"/>
                <a:cs typeface="Montserrat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ontserrat"/>
              <a:buNone/>
              <a:defRPr sz="2400" b="1">
                <a:solidFill>
                  <a:schemeClr val="dk1"/>
                </a:solidFill>
                <a:latin typeface="Montserrat"/>
                <a:ea typeface="Montserrat"/>
                <a:cs typeface="Montserrat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ontserrat"/>
              <a:buNone/>
              <a:defRPr sz="2400" b="1">
                <a:solidFill>
                  <a:schemeClr val="dk1"/>
                </a:solidFill>
                <a:latin typeface="Montserrat"/>
                <a:ea typeface="Montserrat"/>
                <a:cs typeface="Montserrat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ontserrat"/>
              <a:buNone/>
              <a:defRPr sz="2400" b="1">
                <a:solidFill>
                  <a:schemeClr val="dk1"/>
                </a:solidFill>
                <a:latin typeface="Montserrat"/>
                <a:ea typeface="Montserrat"/>
                <a:cs typeface="Montserrat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ontserrat"/>
              <a:buNone/>
              <a:defRPr sz="2400" b="1">
                <a:solidFill>
                  <a:schemeClr val="dk1"/>
                </a:solidFill>
                <a:latin typeface="Montserrat"/>
                <a:ea typeface="Montserrat"/>
                <a:cs typeface="Montserrat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ontserrat"/>
              <a:buNone/>
              <a:defRPr sz="2400" b="1">
                <a:solidFill>
                  <a:schemeClr val="dk1"/>
                </a:solidFill>
                <a:latin typeface="Montserrat"/>
                <a:ea typeface="Montserrat"/>
                <a:cs typeface="Montserrat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ontserrat"/>
              <a:buNone/>
              <a:defRPr sz="2400" b="1">
                <a:solidFill>
                  <a:schemeClr val="dk1"/>
                </a:solidFill>
                <a:latin typeface="Montserrat"/>
                <a:ea typeface="Montserrat"/>
                <a:cs typeface="Montserrat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ontserrat"/>
              <a:buNone/>
              <a:defRPr sz="2400" b="1">
                <a:solidFill>
                  <a:schemeClr val="dk1"/>
                </a:solidFill>
                <a:latin typeface="Montserrat"/>
                <a:ea typeface="Montserrat"/>
                <a:cs typeface="Montserrat"/>
              </a:defRPr>
            </a:lvl9pPr>
          </a:lstStyle>
          <a:p>
            <a:pPr>
              <a:defRPr/>
            </a:pPr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 bwMode="auto">
          <a:xfrm>
            <a:off x="715099" y="1096600"/>
            <a:ext cx="7713600" cy="351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Montserrat Medium"/>
              <a:buChar char="●"/>
              <a:defRPr sz="12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</a:defRPr>
            </a:lvl1pPr>
            <a:lvl2pPr marL="914400" lvl="1" indent="-304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Montserrat Medium"/>
              <a:buChar char="○"/>
              <a:defRPr sz="12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</a:defRPr>
            </a:lvl2pPr>
            <a:lvl3pPr marL="1371600" lvl="2" indent="-304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Montserrat Medium"/>
              <a:buChar char="■"/>
              <a:defRPr sz="12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</a:defRPr>
            </a:lvl3pPr>
            <a:lvl4pPr marL="1828800" lvl="3" indent="-304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Montserrat Medium"/>
              <a:buChar char="●"/>
              <a:defRPr sz="12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</a:defRPr>
            </a:lvl4pPr>
            <a:lvl5pPr marL="2286000" lvl="4" indent="-304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Montserrat Medium"/>
              <a:buChar char="○"/>
              <a:defRPr sz="12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</a:defRPr>
            </a:lvl5pPr>
            <a:lvl6pPr marL="2743200" lvl="5" indent="-304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Montserrat Medium"/>
              <a:buChar char="■"/>
              <a:defRPr sz="12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</a:defRPr>
            </a:lvl6pPr>
            <a:lvl7pPr marL="3200400" lvl="6" indent="-304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Montserrat Medium"/>
              <a:buChar char="●"/>
              <a:defRPr sz="12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</a:defRPr>
            </a:lvl7pPr>
            <a:lvl8pPr marL="3657600" lvl="7" indent="-304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Montserrat Medium"/>
              <a:buChar char="○"/>
              <a:defRPr sz="12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</a:defRPr>
            </a:lvl8pPr>
            <a:lvl9pPr marL="4114800" lvl="8" indent="-304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Montserrat Medium"/>
              <a:buChar char="■"/>
              <a:defRPr sz="12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</a:defRPr>
            </a:lvl9pPr>
          </a:lstStyle>
          <a:p>
            <a:pPr>
              <a:defRPr/>
            </a:pPr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</p:sldLayoutIdLst>
  <p:hf dt="0" ftr="0" hdr="0" sldNum="1"/>
  <p:txStyles>
    <p:titleStyle>
      <a:defPPr marR="0" lvl="0" algn="l">
        <a:lnSpc>
          <a:spcPct val="100000"/>
        </a:lnSpc>
        <a:spcBef>
          <a:spcPts val="0"/>
        </a:spcBef>
        <a:spcAft>
          <a:spcPts val="0"/>
        </a:spcAft>
      </a:defPPr>
      <a:lvl1pPr marR="0" lv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1pPr>
      <a:lvl2pPr marR="0" lvl="1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2pPr>
      <a:lvl3pPr marR="0" lvl="2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3pPr>
      <a:lvl4pPr marR="0" lvl="3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4pPr>
      <a:lvl5pPr marR="0" lvl="4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5pPr>
      <a:lvl6pPr marR="0" lvl="5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6pPr>
      <a:lvl7pPr marR="0" lvl="6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7pPr>
      <a:lvl8pPr marR="0" lvl="7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8pPr>
      <a:lvl9pPr marR="0" lvl="8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9pPr>
    </p:titleStyle>
    <p:bodyStyle>
      <a:defPPr marR="0" lvl="0" algn="l">
        <a:lnSpc>
          <a:spcPct val="100000"/>
        </a:lnSpc>
        <a:spcBef>
          <a:spcPts val="0"/>
        </a:spcBef>
        <a:spcAft>
          <a:spcPts val="0"/>
        </a:spcAft>
      </a:defPPr>
      <a:lvl1pPr marR="0" lv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1pPr>
      <a:lvl2pPr marR="0" lvl="1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2pPr>
      <a:lvl3pPr marR="0" lvl="2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3pPr>
      <a:lvl4pPr marR="0" lvl="3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4pPr>
      <a:lvl5pPr marR="0" lvl="4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5pPr>
      <a:lvl6pPr marR="0" lvl="5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6pPr>
      <a:lvl7pPr marR="0" lvl="6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7pPr>
      <a:lvl8pPr marR="0" lvl="7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8pPr>
      <a:lvl9pPr marR="0" lvl="8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9pPr>
    </p:bodyStyle>
    <p:otherStyle>
      <a:defPPr marR="0" lvl="0" algn="l">
        <a:lnSpc>
          <a:spcPct val="100000"/>
        </a:lnSpc>
        <a:spcBef>
          <a:spcPts val="0"/>
        </a:spcBef>
        <a:spcAft>
          <a:spcPts val="0"/>
        </a:spcAft>
      </a:defPPr>
      <a:lvl1pPr marR="0" lv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1pPr>
      <a:lvl2pPr marR="0" lvl="1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2pPr>
      <a:lvl3pPr marR="0" lvl="2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3pPr>
      <a:lvl4pPr marR="0" lvl="3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4pPr>
      <a:lvl5pPr marR="0" lvl="4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5pPr>
      <a:lvl6pPr marR="0" lvl="5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6pPr>
      <a:lvl7pPr marR="0" lvl="6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7pPr>
      <a:lvl8pPr marR="0" lvl="7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8pPr>
      <a:lvl9pPr marR="0" lvl="8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/Relationships>
</file>

<file path=ppt/slides/_rels/slide10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png"/><Relationship Id="rId3" Type="http://schemas.openxmlformats.org/officeDocument/2006/relationships/image" Target="../media/image12.png"/><Relationship Id="rId4" Type="http://schemas.openxmlformats.org/officeDocument/2006/relationships/image" Target="../media/image4.png"/></Relationships>
</file>

<file path=ppt/slides/_rels/slide1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png"/><Relationship Id="rId3" Type="http://schemas.openxmlformats.org/officeDocument/2006/relationships/image" Target="../media/image13.png"/><Relationship Id="rId4" Type="http://schemas.openxmlformats.org/officeDocument/2006/relationships/image" Target="../media/image4.png"/></Relationships>
</file>

<file path=ppt/slides/_rels/slide1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png"/><Relationship Id="rId3" Type="http://schemas.openxmlformats.org/officeDocument/2006/relationships/image" Target="../media/image14.png"/><Relationship Id="rId4" Type="http://schemas.openxmlformats.org/officeDocument/2006/relationships/image" Target="../media/image4.png"/></Relationships>
</file>

<file path=ppt/slides/_rels/slide1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png"/><Relationship Id="rId3" Type="http://schemas.openxmlformats.org/officeDocument/2006/relationships/image" Target="../media/image15.png"/><Relationship Id="rId4" Type="http://schemas.openxmlformats.org/officeDocument/2006/relationships/image" Target="../media/image4.png"/></Relationships>
</file>

<file path=ppt/slides/_rels/slide1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png"/><Relationship Id="rId3" Type="http://schemas.openxmlformats.org/officeDocument/2006/relationships/image" Target="../media/image16.png"/><Relationship Id="rId4" Type="http://schemas.openxmlformats.org/officeDocument/2006/relationships/image" Target="../media/image4.png"/></Relationships>
</file>

<file path=ppt/slides/_rels/slide1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png"/><Relationship Id="rId3" Type="http://schemas.openxmlformats.org/officeDocument/2006/relationships/image" Target="../media/image17.png"/><Relationship Id="rId4" Type="http://schemas.openxmlformats.org/officeDocument/2006/relationships/image" Target="../media/image4.png"/></Relationships>
</file>

<file path=ppt/slides/_rels/slide1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png"/><Relationship Id="rId3" Type="http://schemas.openxmlformats.org/officeDocument/2006/relationships/image" Target="../media/image18.png"/><Relationship Id="rId4" Type="http://schemas.openxmlformats.org/officeDocument/2006/relationships/image" Target="../media/image4.png"/></Relationships>
</file>

<file path=ppt/slides/_rels/slide17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png"/><Relationship Id="rId3" Type="http://schemas.openxmlformats.org/officeDocument/2006/relationships/image" Target="../media/image19.png"/><Relationship Id="rId4" Type="http://schemas.openxmlformats.org/officeDocument/2006/relationships/image" Target="../media/image4.png"/></Relationships>
</file>

<file path=ppt/slides/_rels/slide18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png"/><Relationship Id="rId3" Type="http://schemas.openxmlformats.org/officeDocument/2006/relationships/image" Target="../media/image4.png"/><Relationship Id="rId4" Type="http://schemas.openxmlformats.org/officeDocument/2006/relationships/image" Target="../media/image20.png"/></Relationships>
</file>

<file path=ppt/slides/_rels/slide19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png"/><Relationship Id="rId3" Type="http://schemas.openxmlformats.org/officeDocument/2006/relationships/image" Target="../media/image4.png"/><Relationship Id="rId4" Type="http://schemas.openxmlformats.org/officeDocument/2006/relationships/image" Target="../media/image21.png"/></Relationships>
</file>

<file path=ppt/slides/_rels/slide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.emf"/><Relationship Id="rId3" Type="http://schemas.openxmlformats.org/officeDocument/2006/relationships/image" Target="../media/image3.png"/><Relationship Id="rId4" Type="http://schemas.openxmlformats.org/officeDocument/2006/relationships/image" Target="../media/image4.png"/></Relationships>
</file>

<file path=ppt/slides/_rels/slide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png"/><Relationship Id="rId3" Type="http://schemas.openxmlformats.org/officeDocument/2006/relationships/image" Target="../media/image4.png"/></Relationships>
</file>

<file path=ppt/slides/_rels/slide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6.png"/><Relationship Id="rId3" Type="http://schemas.openxmlformats.org/officeDocument/2006/relationships/image" Target="../media/image3.png"/><Relationship Id="rId4" Type="http://schemas.openxmlformats.org/officeDocument/2006/relationships/image" Target="../media/image4.png"/></Relationships>
</file>

<file path=ppt/slides/_rels/slide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7.png"/><Relationship Id="rId3" Type="http://schemas.openxmlformats.org/officeDocument/2006/relationships/image" Target="../media/image3.png"/><Relationship Id="rId4" Type="http://schemas.openxmlformats.org/officeDocument/2006/relationships/image" Target="../media/image4.png"/></Relationships>
</file>

<file path=ppt/slides/_rels/slide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8.png"/></Relationships>
</file>

<file path=ppt/slides/_rels/slide7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9.png"/><Relationship Id="rId3" Type="http://schemas.openxmlformats.org/officeDocument/2006/relationships/image" Target="../media/image3.png"/><Relationship Id="rId4" Type="http://schemas.openxmlformats.org/officeDocument/2006/relationships/image" Target="../media/image4.png"/></Relationships>
</file>

<file path=ppt/slides/_rels/slide8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png"/><Relationship Id="rId3" Type="http://schemas.openxmlformats.org/officeDocument/2006/relationships/image" Target="../media/image10.png"/><Relationship Id="rId4" Type="http://schemas.openxmlformats.org/officeDocument/2006/relationships/image" Target="../media/image4.png"/></Relationships>
</file>

<file path=ppt/slides/_rels/slide9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1.png"/><Relationship Id="rId3" Type="http://schemas.openxmlformats.org/officeDocument/2006/relationships/image" Target="../media/image3.png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8" name="Google Shape;48;p15"/>
          <p:cNvSpPr txBox="1">
            <a:spLocks noGrp="1"/>
          </p:cNvSpPr>
          <p:nvPr>
            <p:ph type="ctrTitle"/>
          </p:nvPr>
        </p:nvSpPr>
        <p:spPr bwMode="auto">
          <a:xfrm>
            <a:off x="312419" y="1318649"/>
            <a:ext cx="8488680" cy="1557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ru-RU" sz="2400"/>
              <a:t>Об особенностях приема на целевое обучение в профессиональные образовательные организации и образовательные организации высшего образования </a:t>
            </a:r>
            <a:endParaRPr/>
          </a:p>
        </p:txBody>
      </p:sp>
      <p:pic>
        <p:nvPicPr>
          <p:cNvPr id="11" name="Рисунок 1"/>
          <p:cNvPicPr>
            <a:picLocks noChangeAspect="1" noChangeArrowheads="1"/>
          </p:cNvPicPr>
          <p:nvPr/>
        </p:nvPicPr>
        <p:blipFill>
          <a:blip r:embed="rId2"/>
          <a:stretch/>
        </p:blipFill>
        <p:spPr bwMode="auto">
          <a:xfrm>
            <a:off x="32655" y="18161"/>
            <a:ext cx="822959" cy="79285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AutoShape 8"/>
          <p:cNvSpPr>
            <a:spLocks noChangeArrowheads="1" noChangeAspect="1"/>
          </p:cNvSpPr>
          <p:nvPr/>
        </p:nvSpPr>
        <p:spPr bwMode="auto">
          <a:xfrm>
            <a:off x="4572000" y="2571750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/>
          </a:bodyPr>
          <a:lstStyle/>
          <a:p>
            <a:pPr>
              <a:defRPr/>
            </a:pPr>
            <a:endParaRPr lang="ru-RU"/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8321039" y="4328379"/>
            <a:ext cx="822960" cy="815122"/>
          </a:xfrm>
          <a:prstGeom prst="rect">
            <a:avLst/>
          </a:prstGeom>
        </p:spPr>
      </p:pic>
      <p:sp>
        <p:nvSpPr>
          <p:cNvPr id="18" name="Google Shape;49;p15"/>
          <p:cNvSpPr txBox="1"/>
          <p:nvPr/>
        </p:nvSpPr>
        <p:spPr bwMode="auto">
          <a:xfrm>
            <a:off x="2417567" y="3700050"/>
            <a:ext cx="6147313" cy="4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0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Montserrat Medium"/>
              <a:buNone/>
              <a:defRPr sz="160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</a:defRPr>
            </a:lvl1pPr>
            <a:lvl2pPr marL="914400" marR="0" lvl="1" indent="-3048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 Medium"/>
              <a:buNone/>
              <a:defRPr sz="180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</a:defRPr>
            </a:lvl2pPr>
            <a:lvl3pPr marL="1371600" marR="0" lvl="2" indent="-3048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 Medium"/>
              <a:buNone/>
              <a:defRPr sz="180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</a:defRPr>
            </a:lvl3pPr>
            <a:lvl4pPr marL="1828800" marR="0" lvl="3" indent="-3048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 Medium"/>
              <a:buNone/>
              <a:defRPr sz="180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</a:defRPr>
            </a:lvl4pPr>
            <a:lvl5pPr marL="2286000" marR="0" lvl="4" indent="-3048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 Medium"/>
              <a:buNone/>
              <a:defRPr sz="180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</a:defRPr>
            </a:lvl5pPr>
            <a:lvl6pPr marL="2743200" marR="0" lvl="5" indent="-3048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 Medium"/>
              <a:buNone/>
              <a:defRPr sz="180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</a:defRPr>
            </a:lvl6pPr>
            <a:lvl7pPr marL="3200400" marR="0" lvl="6" indent="-3048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 Medium"/>
              <a:buNone/>
              <a:defRPr sz="180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</a:defRPr>
            </a:lvl7pPr>
            <a:lvl8pPr marL="3657600" marR="0" lvl="7" indent="-3048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 Medium"/>
              <a:buNone/>
              <a:defRPr sz="180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</a:defRPr>
            </a:lvl8pPr>
            <a:lvl9pPr marL="4114800" marR="0" lvl="8" indent="-3048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 Medium"/>
              <a:buNone/>
              <a:defRPr sz="180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</a:defRPr>
            </a:lvl9pPr>
          </a:lstStyle>
          <a:p>
            <a:pPr marL="0" indent="0" algn="ctr">
              <a:defRPr/>
            </a:pPr>
            <a:endParaRPr lang="ru-RU">
              <a:solidFill>
                <a:schemeClr val="tx1"/>
              </a:solidFill>
            </a:endParaRPr>
          </a:p>
        </p:txBody>
      </p:sp>
      <p:pic>
        <p:nvPicPr>
          <p:cNvPr id="18434" name="Picture 2" descr="Жителям Камчатки на портале «Работа России» доступны почти 6 тысяч вакансий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/>
        </p:blipFill>
        <p:spPr bwMode="auto">
          <a:xfrm>
            <a:off x="0" y="3914850"/>
            <a:ext cx="2196492" cy="1098246"/>
          </a:xfrm>
          <a:prstGeom prst="rect">
            <a:avLst/>
          </a:prstGeom>
          <a:noFill/>
        </p:spPr>
      </p:pic>
      <p:pic>
        <p:nvPicPr>
          <p:cNvPr id="785087437" name=""/>
          <p:cNvPicPr>
            <a:picLocks noChangeAspect="1"/>
          </p:cNvPicPr>
          <p:nvPr/>
        </p:nvPicPr>
        <p:blipFill>
          <a:blip r:embed="rId5"/>
          <a:stretch/>
        </p:blipFill>
        <p:spPr bwMode="auto">
          <a:xfrm flipH="0" flipV="0">
            <a:off x="8337599" y="-22859"/>
            <a:ext cx="773439" cy="66719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8" name="Google Shape;48;p15"/>
          <p:cNvSpPr txBox="1">
            <a:spLocks noGrp="1"/>
          </p:cNvSpPr>
          <p:nvPr>
            <p:ph type="ctrTitle"/>
          </p:nvPr>
        </p:nvSpPr>
        <p:spPr bwMode="auto">
          <a:xfrm>
            <a:off x="230337" y="79478"/>
            <a:ext cx="7007804" cy="585002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ru-RU" sz="1800"/>
              <a:t>Новый механизм целевого обучения </a:t>
            </a:r>
            <a:br>
              <a:rPr lang="ru-RU" sz="1800"/>
            </a:br>
            <a:r>
              <a:rPr lang="ru-RU" sz="1800"/>
              <a:t>(целевая квота)</a:t>
            </a:r>
            <a:endParaRPr/>
          </a:p>
        </p:txBody>
      </p:sp>
      <p:sp>
        <p:nvSpPr>
          <p:cNvPr id="42" name="Прямоугольный треугольник 41"/>
          <p:cNvSpPr/>
          <p:nvPr/>
        </p:nvSpPr>
        <p:spPr bwMode="auto">
          <a:xfrm rot="16199998">
            <a:off x="8313573" y="4313072"/>
            <a:ext cx="853440" cy="807413"/>
          </a:xfrm>
          <a:prstGeom prst="rtTriangle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43" name="TextBox 42"/>
          <p:cNvSpPr txBox="1"/>
          <p:nvPr/>
        </p:nvSpPr>
        <p:spPr bwMode="auto">
          <a:xfrm>
            <a:off x="11762898" y="6302466"/>
            <a:ext cx="35939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ru-RU" sz="2400" b="0" i="0" u="none" strike="noStrike" cap="none" spc="0">
                <a:ln>
                  <a:noFill/>
                </a:ln>
                <a:solidFill>
                  <a:prstClr val="white"/>
                </a:solidFill>
                <a:latin typeface="Montserrat"/>
                <a:ea typeface="+mn-ea"/>
                <a:cs typeface="+mn-cs"/>
              </a:rPr>
              <a:t>3</a:t>
            </a:r>
            <a:endParaRPr/>
          </a:p>
        </p:txBody>
      </p:sp>
      <p:sp>
        <p:nvSpPr>
          <p:cNvPr id="44" name="TextBox 43"/>
          <p:cNvSpPr txBox="1"/>
          <p:nvPr/>
        </p:nvSpPr>
        <p:spPr bwMode="auto">
          <a:xfrm>
            <a:off x="8664235" y="4681834"/>
            <a:ext cx="49885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ru-RU" sz="2400" b="0" i="0" u="none" strike="noStrike" cap="none" spc="0">
                <a:ln>
                  <a:noFill/>
                </a:ln>
                <a:solidFill>
                  <a:prstClr val="white"/>
                </a:solidFill>
                <a:latin typeface="Montserrat"/>
                <a:ea typeface="+mn-ea"/>
                <a:cs typeface="+mn-cs"/>
              </a:rPr>
              <a:t>10</a:t>
            </a:r>
            <a:endParaRPr/>
          </a:p>
        </p:txBody>
      </p:sp>
      <p:pic>
        <p:nvPicPr>
          <p:cNvPr id="10" name="Picture 2" descr="Жителям Камчатки на портале «Работа России» доступны почти 6 тысяч вакансий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/>
        </p:blipFill>
        <p:spPr bwMode="auto">
          <a:xfrm>
            <a:off x="6892140" y="49540"/>
            <a:ext cx="1065072" cy="532536"/>
          </a:xfrm>
          <a:prstGeom prst="rect">
            <a:avLst/>
          </a:prstGeom>
          <a:noFill/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230337" y="612014"/>
            <a:ext cx="7032618" cy="4449082"/>
          </a:xfrm>
          <a:prstGeom prst="rect">
            <a:avLst/>
          </a:prstGeom>
        </p:spPr>
      </p:pic>
      <p:pic>
        <p:nvPicPr>
          <p:cNvPr id="1875130839" name=""/>
          <p:cNvPicPr>
            <a:picLocks noChangeAspect="1"/>
          </p:cNvPicPr>
          <p:nvPr/>
        </p:nvPicPr>
        <p:blipFill>
          <a:blip r:embed="rId4"/>
          <a:stretch/>
        </p:blipFill>
        <p:spPr bwMode="auto">
          <a:xfrm flipH="0" flipV="0">
            <a:off x="8337598" y="-22858"/>
            <a:ext cx="773438" cy="667197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8" name="Google Shape;48;p15"/>
          <p:cNvSpPr txBox="1">
            <a:spLocks noGrp="1"/>
          </p:cNvSpPr>
          <p:nvPr>
            <p:ph type="ctrTitle"/>
          </p:nvPr>
        </p:nvSpPr>
        <p:spPr bwMode="auto">
          <a:xfrm>
            <a:off x="230337" y="79478"/>
            <a:ext cx="7007804" cy="585002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ru-RU" sz="1800"/>
              <a:t>Новый механизм целевого обучения </a:t>
            </a:r>
            <a:br>
              <a:rPr lang="ru-RU" sz="1800"/>
            </a:br>
            <a:r>
              <a:rPr lang="ru-RU" sz="1800"/>
              <a:t>(обязанности вузов в связи с получением заявок)</a:t>
            </a:r>
            <a:endParaRPr/>
          </a:p>
        </p:txBody>
      </p:sp>
      <p:sp>
        <p:nvSpPr>
          <p:cNvPr id="42" name="Прямоугольный треугольник 41"/>
          <p:cNvSpPr/>
          <p:nvPr/>
        </p:nvSpPr>
        <p:spPr bwMode="auto">
          <a:xfrm rot="16199998">
            <a:off x="8313573" y="4313072"/>
            <a:ext cx="853440" cy="807413"/>
          </a:xfrm>
          <a:prstGeom prst="rtTriangle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43" name="TextBox 42"/>
          <p:cNvSpPr txBox="1"/>
          <p:nvPr/>
        </p:nvSpPr>
        <p:spPr bwMode="auto">
          <a:xfrm>
            <a:off x="11762898" y="6302466"/>
            <a:ext cx="35939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ru-RU" sz="2400" b="0" i="0" u="none" strike="noStrike" cap="none" spc="0">
                <a:ln>
                  <a:noFill/>
                </a:ln>
                <a:solidFill>
                  <a:prstClr val="white"/>
                </a:solidFill>
                <a:latin typeface="Montserrat"/>
                <a:ea typeface="+mn-ea"/>
                <a:cs typeface="+mn-cs"/>
              </a:rPr>
              <a:t>3</a:t>
            </a:r>
            <a:endParaRPr/>
          </a:p>
        </p:txBody>
      </p:sp>
      <p:sp>
        <p:nvSpPr>
          <p:cNvPr id="44" name="TextBox 43"/>
          <p:cNvSpPr txBox="1"/>
          <p:nvPr/>
        </p:nvSpPr>
        <p:spPr bwMode="auto">
          <a:xfrm>
            <a:off x="8740293" y="4648552"/>
            <a:ext cx="40588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ru-RU" sz="2400" b="0" i="0" u="none" strike="noStrike" cap="none" spc="0">
                <a:ln>
                  <a:noFill/>
                </a:ln>
                <a:solidFill>
                  <a:prstClr val="white"/>
                </a:solidFill>
                <a:latin typeface="Montserrat"/>
                <a:ea typeface="+mn-ea"/>
                <a:cs typeface="+mn-cs"/>
              </a:rPr>
              <a:t>11</a:t>
            </a:r>
            <a:endParaRPr/>
          </a:p>
        </p:txBody>
      </p:sp>
      <p:pic>
        <p:nvPicPr>
          <p:cNvPr id="10" name="Picture 2" descr="Жителям Камчатки на портале «Работа России» доступны почти 6 тысяч вакансий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/>
        </p:blipFill>
        <p:spPr bwMode="auto">
          <a:xfrm>
            <a:off x="6892140" y="49540"/>
            <a:ext cx="1065072" cy="532536"/>
          </a:xfrm>
          <a:prstGeom prst="rect">
            <a:avLst/>
          </a:prstGeom>
          <a:noFill/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245883" y="945850"/>
            <a:ext cx="8623971" cy="3466130"/>
          </a:xfrm>
          <a:prstGeom prst="rect">
            <a:avLst/>
          </a:prstGeom>
        </p:spPr>
      </p:pic>
      <p:pic>
        <p:nvPicPr>
          <p:cNvPr id="1045169852" name=""/>
          <p:cNvPicPr>
            <a:picLocks noChangeAspect="1"/>
          </p:cNvPicPr>
          <p:nvPr/>
        </p:nvPicPr>
        <p:blipFill>
          <a:blip r:embed="rId4"/>
          <a:stretch/>
        </p:blipFill>
        <p:spPr bwMode="auto">
          <a:xfrm flipH="0" flipV="0">
            <a:off x="8337598" y="-22858"/>
            <a:ext cx="773438" cy="667197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8" name="Google Shape;48;p15"/>
          <p:cNvSpPr txBox="1">
            <a:spLocks noGrp="1"/>
          </p:cNvSpPr>
          <p:nvPr>
            <p:ph type="ctrTitle"/>
          </p:nvPr>
        </p:nvSpPr>
        <p:spPr bwMode="auto">
          <a:xfrm>
            <a:off x="230337" y="289575"/>
            <a:ext cx="7007804" cy="585002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ru-RU" sz="1800"/>
              <a:t>Новый механизм целевого обучения </a:t>
            </a:r>
            <a:br>
              <a:rPr lang="ru-RU" sz="1800"/>
            </a:br>
            <a:r>
              <a:rPr lang="ru-RU" sz="1800"/>
              <a:t>(обязанности вузов в связи с зачисление на целевое обучение в пределах квоты)</a:t>
            </a:r>
            <a:endParaRPr/>
          </a:p>
        </p:txBody>
      </p:sp>
      <p:sp>
        <p:nvSpPr>
          <p:cNvPr id="42" name="Прямоугольный треугольник 41"/>
          <p:cNvSpPr/>
          <p:nvPr/>
        </p:nvSpPr>
        <p:spPr bwMode="auto">
          <a:xfrm rot="16199998">
            <a:off x="8313573" y="4313072"/>
            <a:ext cx="853440" cy="807413"/>
          </a:xfrm>
          <a:prstGeom prst="rtTriangle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43" name="TextBox 42"/>
          <p:cNvSpPr txBox="1"/>
          <p:nvPr/>
        </p:nvSpPr>
        <p:spPr bwMode="auto">
          <a:xfrm>
            <a:off x="11762898" y="6302466"/>
            <a:ext cx="35939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ru-RU" sz="2400" b="0" i="0" u="none" strike="noStrike" cap="none" spc="0">
                <a:ln>
                  <a:noFill/>
                </a:ln>
                <a:solidFill>
                  <a:prstClr val="white"/>
                </a:solidFill>
                <a:latin typeface="Montserrat"/>
                <a:ea typeface="+mn-ea"/>
                <a:cs typeface="+mn-cs"/>
              </a:rPr>
              <a:t>3</a:t>
            </a:r>
            <a:endParaRPr/>
          </a:p>
        </p:txBody>
      </p:sp>
      <p:sp>
        <p:nvSpPr>
          <p:cNvPr id="44" name="TextBox 43"/>
          <p:cNvSpPr txBox="1"/>
          <p:nvPr/>
        </p:nvSpPr>
        <p:spPr bwMode="auto">
          <a:xfrm>
            <a:off x="8700820" y="4648193"/>
            <a:ext cx="47000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ru-RU" sz="2400" b="0" i="0" u="none" strike="noStrike" cap="none" spc="0">
                <a:ln>
                  <a:noFill/>
                </a:ln>
                <a:solidFill>
                  <a:prstClr val="white"/>
                </a:solidFill>
                <a:latin typeface="Montserrat"/>
                <a:ea typeface="+mn-ea"/>
                <a:cs typeface="+mn-cs"/>
              </a:rPr>
              <a:t>12</a:t>
            </a:r>
            <a:endParaRPr/>
          </a:p>
        </p:txBody>
      </p:sp>
      <p:pic>
        <p:nvPicPr>
          <p:cNvPr id="10" name="Picture 2" descr="Жителям Камчатки на портале «Работа России» доступны почти 6 тысяч вакансий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/>
        </p:blipFill>
        <p:spPr bwMode="auto">
          <a:xfrm>
            <a:off x="6892140" y="49540"/>
            <a:ext cx="1065072" cy="532536"/>
          </a:xfrm>
          <a:prstGeom prst="rect">
            <a:avLst/>
          </a:prstGeom>
          <a:noFill/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308460" y="819521"/>
            <a:ext cx="8400344" cy="3851655"/>
          </a:xfrm>
          <a:prstGeom prst="rect">
            <a:avLst/>
          </a:prstGeom>
        </p:spPr>
      </p:pic>
      <p:pic>
        <p:nvPicPr>
          <p:cNvPr id="1399625419" name=""/>
          <p:cNvPicPr>
            <a:picLocks noChangeAspect="1"/>
          </p:cNvPicPr>
          <p:nvPr/>
        </p:nvPicPr>
        <p:blipFill>
          <a:blip r:embed="rId4"/>
          <a:stretch/>
        </p:blipFill>
        <p:spPr bwMode="auto">
          <a:xfrm flipH="0" flipV="0">
            <a:off x="8337598" y="-22858"/>
            <a:ext cx="773438" cy="667197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8" name="Google Shape;48;p15"/>
          <p:cNvSpPr txBox="1">
            <a:spLocks noGrp="1"/>
          </p:cNvSpPr>
          <p:nvPr>
            <p:ph type="ctrTitle"/>
          </p:nvPr>
        </p:nvSpPr>
        <p:spPr bwMode="auto">
          <a:xfrm>
            <a:off x="230337" y="79478"/>
            <a:ext cx="7007804" cy="545362"/>
          </a:xfrm>
          <a:prstGeom prst="rect">
            <a:avLst/>
          </a:prstGeom>
          <a:solidFill>
            <a:schemeClr val="lt1"/>
          </a:solidFill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ru-RU" sz="1800"/>
              <a:t>Новый механизм целевого обучения </a:t>
            </a:r>
            <a:br>
              <a:rPr lang="ru-RU" sz="1800"/>
            </a:br>
            <a:r>
              <a:rPr lang="ru-RU" sz="1800"/>
              <a:t>Санкции к гражданину</a:t>
            </a:r>
            <a:endParaRPr/>
          </a:p>
        </p:txBody>
      </p:sp>
      <p:sp>
        <p:nvSpPr>
          <p:cNvPr id="42" name="Прямоугольный треугольник 41"/>
          <p:cNvSpPr/>
          <p:nvPr/>
        </p:nvSpPr>
        <p:spPr bwMode="auto">
          <a:xfrm rot="16199998">
            <a:off x="8313573" y="4313072"/>
            <a:ext cx="853440" cy="807413"/>
          </a:xfrm>
          <a:prstGeom prst="rtTriangle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43" name="TextBox 42"/>
          <p:cNvSpPr txBox="1"/>
          <p:nvPr/>
        </p:nvSpPr>
        <p:spPr bwMode="auto">
          <a:xfrm>
            <a:off x="11762898" y="6302466"/>
            <a:ext cx="35939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ru-RU" sz="2400" b="0" i="0" u="none" strike="noStrike" cap="none" spc="0">
                <a:ln>
                  <a:noFill/>
                </a:ln>
                <a:solidFill>
                  <a:prstClr val="white"/>
                </a:solidFill>
                <a:latin typeface="Montserrat"/>
                <a:ea typeface="+mn-ea"/>
                <a:cs typeface="+mn-cs"/>
              </a:rPr>
              <a:t>3</a:t>
            </a:r>
            <a:endParaRPr/>
          </a:p>
        </p:txBody>
      </p:sp>
      <p:pic>
        <p:nvPicPr>
          <p:cNvPr id="10" name="Picture 2" descr="Жителям Камчатки на портале «Работа России» доступны почти 6 тысяч вакансий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/>
        </p:blipFill>
        <p:spPr bwMode="auto">
          <a:xfrm>
            <a:off x="6892140" y="49540"/>
            <a:ext cx="1065072" cy="532536"/>
          </a:xfrm>
          <a:prstGeom prst="rect">
            <a:avLst/>
          </a:prstGeom>
          <a:noFill/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287238" y="664480"/>
            <a:ext cx="6966648" cy="4377691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 bwMode="auto">
          <a:xfrm>
            <a:off x="3436620" y="518160"/>
            <a:ext cx="1828800" cy="3124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4" name="TextBox 13"/>
          <p:cNvSpPr txBox="1"/>
          <p:nvPr/>
        </p:nvSpPr>
        <p:spPr bwMode="auto">
          <a:xfrm>
            <a:off x="8700820" y="4648193"/>
            <a:ext cx="46839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ru-RU" sz="2400" b="0" i="0" u="none" strike="noStrike" cap="none" spc="0">
                <a:ln>
                  <a:noFill/>
                </a:ln>
                <a:solidFill>
                  <a:prstClr val="white"/>
                </a:solidFill>
                <a:latin typeface="Montserrat"/>
                <a:ea typeface="+mn-ea"/>
                <a:cs typeface="+mn-cs"/>
              </a:rPr>
              <a:t>13</a:t>
            </a:r>
            <a:endParaRPr/>
          </a:p>
        </p:txBody>
      </p:sp>
      <p:pic>
        <p:nvPicPr>
          <p:cNvPr id="538180226" name=""/>
          <p:cNvPicPr>
            <a:picLocks noChangeAspect="1"/>
          </p:cNvPicPr>
          <p:nvPr/>
        </p:nvPicPr>
        <p:blipFill>
          <a:blip r:embed="rId4"/>
          <a:stretch/>
        </p:blipFill>
        <p:spPr bwMode="auto">
          <a:xfrm flipH="0" flipV="0">
            <a:off x="8337598" y="-22858"/>
            <a:ext cx="773438" cy="667197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8" name="Google Shape;48;p15"/>
          <p:cNvSpPr txBox="1">
            <a:spLocks noGrp="1"/>
          </p:cNvSpPr>
          <p:nvPr>
            <p:ph type="ctrTitle"/>
          </p:nvPr>
        </p:nvSpPr>
        <p:spPr bwMode="auto">
          <a:xfrm>
            <a:off x="230337" y="79478"/>
            <a:ext cx="7007804" cy="545362"/>
          </a:xfrm>
          <a:prstGeom prst="rect">
            <a:avLst/>
          </a:prstGeom>
          <a:solidFill>
            <a:schemeClr val="lt1"/>
          </a:solidFill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ru-RU" sz="1800"/>
              <a:t>Новый механизм целевого обучения </a:t>
            </a:r>
            <a:br>
              <a:rPr lang="ru-RU" sz="1800"/>
            </a:br>
            <a:r>
              <a:rPr lang="ru-RU" sz="1800"/>
              <a:t>Меры поддержки в период обучения</a:t>
            </a:r>
            <a:endParaRPr/>
          </a:p>
        </p:txBody>
      </p:sp>
      <p:sp>
        <p:nvSpPr>
          <p:cNvPr id="42" name="Прямоугольный треугольник 41"/>
          <p:cNvSpPr/>
          <p:nvPr/>
        </p:nvSpPr>
        <p:spPr bwMode="auto">
          <a:xfrm rot="16199998">
            <a:off x="8313573" y="4313072"/>
            <a:ext cx="853440" cy="807413"/>
          </a:xfrm>
          <a:prstGeom prst="rtTriangle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43" name="TextBox 42"/>
          <p:cNvSpPr txBox="1"/>
          <p:nvPr/>
        </p:nvSpPr>
        <p:spPr bwMode="auto">
          <a:xfrm>
            <a:off x="11762898" y="6302466"/>
            <a:ext cx="35939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ru-RU" sz="2400" b="0" i="0" u="none" strike="noStrike" cap="none" spc="0">
                <a:ln>
                  <a:noFill/>
                </a:ln>
                <a:solidFill>
                  <a:prstClr val="white"/>
                </a:solidFill>
                <a:latin typeface="Montserrat"/>
                <a:ea typeface="+mn-ea"/>
                <a:cs typeface="+mn-cs"/>
              </a:rPr>
              <a:t>3</a:t>
            </a:r>
            <a:endParaRPr/>
          </a:p>
        </p:txBody>
      </p:sp>
      <p:sp>
        <p:nvSpPr>
          <p:cNvPr id="44" name="TextBox 43"/>
          <p:cNvSpPr txBox="1"/>
          <p:nvPr/>
        </p:nvSpPr>
        <p:spPr bwMode="auto">
          <a:xfrm>
            <a:off x="8637525" y="4681834"/>
            <a:ext cx="49885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ru-RU" sz="2400" b="0" i="0" u="none" strike="noStrike" cap="none" spc="0">
                <a:ln>
                  <a:noFill/>
                </a:ln>
                <a:solidFill>
                  <a:prstClr val="white"/>
                </a:solidFill>
                <a:latin typeface="Montserrat"/>
                <a:ea typeface="+mn-ea"/>
                <a:cs typeface="+mn-cs"/>
              </a:rPr>
              <a:t>14</a:t>
            </a:r>
            <a:endParaRPr/>
          </a:p>
        </p:txBody>
      </p:sp>
      <p:pic>
        <p:nvPicPr>
          <p:cNvPr id="10" name="Picture 2" descr="Жителям Камчатки на портале «Работа России» доступны почти 6 тысяч вакансий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/>
        </p:blipFill>
        <p:spPr bwMode="auto">
          <a:xfrm>
            <a:off x="6892140" y="49540"/>
            <a:ext cx="1065072" cy="532536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 bwMode="auto">
          <a:xfrm>
            <a:off x="3436620" y="518160"/>
            <a:ext cx="1828800" cy="3124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297180" y="653562"/>
            <a:ext cx="7482840" cy="4404658"/>
          </a:xfrm>
          <a:prstGeom prst="rect">
            <a:avLst/>
          </a:prstGeom>
        </p:spPr>
      </p:pic>
      <p:pic>
        <p:nvPicPr>
          <p:cNvPr id="1499821448" name=""/>
          <p:cNvPicPr>
            <a:picLocks noChangeAspect="1"/>
          </p:cNvPicPr>
          <p:nvPr/>
        </p:nvPicPr>
        <p:blipFill>
          <a:blip r:embed="rId4"/>
          <a:stretch/>
        </p:blipFill>
        <p:spPr bwMode="auto">
          <a:xfrm flipH="0" flipV="0">
            <a:off x="8337598" y="-22858"/>
            <a:ext cx="773438" cy="667197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8" name="Google Shape;48;p15"/>
          <p:cNvSpPr txBox="1">
            <a:spLocks noGrp="1"/>
          </p:cNvSpPr>
          <p:nvPr>
            <p:ph type="ctrTitle"/>
          </p:nvPr>
        </p:nvSpPr>
        <p:spPr bwMode="auto">
          <a:xfrm>
            <a:off x="230337" y="79478"/>
            <a:ext cx="7007804" cy="545362"/>
          </a:xfrm>
          <a:prstGeom prst="rect">
            <a:avLst/>
          </a:prstGeom>
          <a:solidFill>
            <a:schemeClr val="lt1"/>
          </a:solidFill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ru-RU" sz="1800"/>
              <a:t>Новый механизм целевого обучения </a:t>
            </a:r>
            <a:br>
              <a:rPr lang="ru-RU" sz="1800"/>
            </a:br>
            <a:r>
              <a:rPr lang="ru-RU" sz="1800"/>
              <a:t>Меры поддержки в период обучения</a:t>
            </a:r>
            <a:endParaRPr/>
          </a:p>
        </p:txBody>
      </p:sp>
      <p:sp>
        <p:nvSpPr>
          <p:cNvPr id="42" name="Прямоугольный треугольник 41"/>
          <p:cNvSpPr/>
          <p:nvPr/>
        </p:nvSpPr>
        <p:spPr bwMode="auto">
          <a:xfrm rot="16199998">
            <a:off x="8313573" y="4313072"/>
            <a:ext cx="853440" cy="807413"/>
          </a:xfrm>
          <a:prstGeom prst="rtTriangle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43" name="TextBox 42"/>
          <p:cNvSpPr txBox="1"/>
          <p:nvPr/>
        </p:nvSpPr>
        <p:spPr bwMode="auto">
          <a:xfrm>
            <a:off x="11762898" y="6302466"/>
            <a:ext cx="35939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ru-RU" sz="2400" b="0" i="0" u="none" strike="noStrike" cap="none" spc="0">
                <a:ln>
                  <a:noFill/>
                </a:ln>
                <a:solidFill>
                  <a:prstClr val="white"/>
                </a:solidFill>
                <a:latin typeface="Montserrat"/>
                <a:ea typeface="+mn-ea"/>
                <a:cs typeface="+mn-cs"/>
              </a:rPr>
              <a:t>3</a:t>
            </a:r>
            <a:endParaRPr/>
          </a:p>
        </p:txBody>
      </p:sp>
      <p:sp>
        <p:nvSpPr>
          <p:cNvPr id="44" name="TextBox 43"/>
          <p:cNvSpPr txBox="1"/>
          <p:nvPr/>
        </p:nvSpPr>
        <p:spPr bwMode="auto">
          <a:xfrm>
            <a:off x="8678663" y="4681834"/>
            <a:ext cx="47000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ru-RU" sz="2400" b="0" i="0" u="none" strike="noStrike" cap="none" spc="0">
                <a:ln>
                  <a:noFill/>
                </a:ln>
                <a:solidFill>
                  <a:prstClr val="white"/>
                </a:solidFill>
                <a:latin typeface="Montserrat"/>
                <a:ea typeface="+mn-ea"/>
                <a:cs typeface="+mn-cs"/>
              </a:rPr>
              <a:t>15</a:t>
            </a:r>
            <a:endParaRPr/>
          </a:p>
        </p:txBody>
      </p:sp>
      <p:pic>
        <p:nvPicPr>
          <p:cNvPr id="10" name="Picture 2" descr="Жителям Камчатки на портале «Работа России» доступны почти 6 тысяч вакансий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/>
        </p:blipFill>
        <p:spPr bwMode="auto">
          <a:xfrm>
            <a:off x="6892140" y="49540"/>
            <a:ext cx="1065072" cy="532536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 bwMode="auto">
          <a:xfrm>
            <a:off x="3436620" y="518160"/>
            <a:ext cx="1828800" cy="3124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297180" y="677992"/>
            <a:ext cx="8252460" cy="3891580"/>
          </a:xfrm>
          <a:prstGeom prst="rect">
            <a:avLst/>
          </a:prstGeom>
        </p:spPr>
      </p:pic>
      <p:pic>
        <p:nvPicPr>
          <p:cNvPr id="938454215" name=""/>
          <p:cNvPicPr>
            <a:picLocks noChangeAspect="1"/>
          </p:cNvPicPr>
          <p:nvPr/>
        </p:nvPicPr>
        <p:blipFill>
          <a:blip r:embed="rId4"/>
          <a:stretch/>
        </p:blipFill>
        <p:spPr bwMode="auto">
          <a:xfrm flipH="0" flipV="0">
            <a:off x="8337598" y="-22858"/>
            <a:ext cx="773438" cy="667197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8" name="Google Shape;48;p15"/>
          <p:cNvSpPr txBox="1">
            <a:spLocks noGrp="1"/>
          </p:cNvSpPr>
          <p:nvPr>
            <p:ph type="ctrTitle"/>
          </p:nvPr>
        </p:nvSpPr>
        <p:spPr bwMode="auto">
          <a:xfrm>
            <a:off x="230337" y="79478"/>
            <a:ext cx="7007804" cy="545362"/>
          </a:xfrm>
          <a:prstGeom prst="rect">
            <a:avLst/>
          </a:prstGeom>
          <a:solidFill>
            <a:schemeClr val="lt1"/>
          </a:solidFill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ru-RU" sz="1800"/>
              <a:t>Новый механизм целевого обучения </a:t>
            </a:r>
            <a:br>
              <a:rPr lang="ru-RU" sz="1800"/>
            </a:br>
            <a:r>
              <a:rPr lang="ru-RU" sz="1800"/>
              <a:t>Меры поддержки в период обучения</a:t>
            </a:r>
            <a:endParaRPr/>
          </a:p>
        </p:txBody>
      </p:sp>
      <p:sp>
        <p:nvSpPr>
          <p:cNvPr id="42" name="Прямоугольный треугольник 41"/>
          <p:cNvSpPr/>
          <p:nvPr/>
        </p:nvSpPr>
        <p:spPr bwMode="auto">
          <a:xfrm rot="16199998">
            <a:off x="8313573" y="4313072"/>
            <a:ext cx="853440" cy="807413"/>
          </a:xfrm>
          <a:prstGeom prst="rtTriangle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43" name="TextBox 42"/>
          <p:cNvSpPr txBox="1"/>
          <p:nvPr/>
        </p:nvSpPr>
        <p:spPr bwMode="auto">
          <a:xfrm>
            <a:off x="11762898" y="6302466"/>
            <a:ext cx="35939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ru-RU" sz="2400" b="0" i="0" u="none" strike="noStrike" cap="none" spc="0">
                <a:ln>
                  <a:noFill/>
                </a:ln>
                <a:solidFill>
                  <a:prstClr val="white"/>
                </a:solidFill>
                <a:latin typeface="Montserrat"/>
                <a:ea typeface="+mn-ea"/>
                <a:cs typeface="+mn-cs"/>
              </a:rPr>
              <a:t>3</a:t>
            </a:r>
            <a:endParaRPr/>
          </a:p>
        </p:txBody>
      </p:sp>
      <p:sp>
        <p:nvSpPr>
          <p:cNvPr id="44" name="TextBox 43"/>
          <p:cNvSpPr txBox="1"/>
          <p:nvPr/>
        </p:nvSpPr>
        <p:spPr bwMode="auto">
          <a:xfrm>
            <a:off x="8617634" y="4681834"/>
            <a:ext cx="48282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ru-RU" sz="2400" b="0" i="0" u="none" strike="noStrike" cap="none" spc="0">
                <a:ln>
                  <a:noFill/>
                </a:ln>
                <a:solidFill>
                  <a:prstClr val="white"/>
                </a:solidFill>
                <a:latin typeface="Montserrat"/>
                <a:ea typeface="+mn-ea"/>
                <a:cs typeface="+mn-cs"/>
              </a:rPr>
              <a:t>16</a:t>
            </a:r>
            <a:endParaRPr/>
          </a:p>
        </p:txBody>
      </p:sp>
      <p:pic>
        <p:nvPicPr>
          <p:cNvPr id="10" name="Picture 2" descr="Жителям Камчатки на портале «Работа России» доступны почти 6 тысяч вакансий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/>
        </p:blipFill>
        <p:spPr bwMode="auto">
          <a:xfrm>
            <a:off x="6892140" y="49540"/>
            <a:ext cx="1065072" cy="532536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 bwMode="auto">
          <a:xfrm>
            <a:off x="3436620" y="518160"/>
            <a:ext cx="1828800" cy="3124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348342" y="582076"/>
            <a:ext cx="6844078" cy="4466351"/>
          </a:xfrm>
          <a:prstGeom prst="rect">
            <a:avLst/>
          </a:prstGeom>
        </p:spPr>
      </p:pic>
      <p:pic>
        <p:nvPicPr>
          <p:cNvPr id="573870098" name=""/>
          <p:cNvPicPr>
            <a:picLocks noChangeAspect="1"/>
          </p:cNvPicPr>
          <p:nvPr/>
        </p:nvPicPr>
        <p:blipFill>
          <a:blip r:embed="rId4"/>
          <a:stretch/>
        </p:blipFill>
        <p:spPr bwMode="auto">
          <a:xfrm flipH="0" flipV="0">
            <a:off x="8337598" y="-22858"/>
            <a:ext cx="773438" cy="667197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8" name="Google Shape;48;p15"/>
          <p:cNvSpPr txBox="1">
            <a:spLocks noGrp="1"/>
          </p:cNvSpPr>
          <p:nvPr>
            <p:ph type="ctrTitle"/>
          </p:nvPr>
        </p:nvSpPr>
        <p:spPr bwMode="auto">
          <a:xfrm>
            <a:off x="230337" y="79478"/>
            <a:ext cx="7007804" cy="545362"/>
          </a:xfrm>
          <a:prstGeom prst="rect">
            <a:avLst/>
          </a:prstGeom>
          <a:solidFill>
            <a:schemeClr val="lt1"/>
          </a:solidFill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ru-RU" sz="1800"/>
              <a:t>Новый механизм целевого обучения </a:t>
            </a:r>
            <a:br>
              <a:rPr lang="ru-RU" sz="1800"/>
            </a:br>
            <a:r>
              <a:rPr lang="ru-RU" sz="1800"/>
              <a:t>Меры поддержки в период обучения</a:t>
            </a:r>
            <a:endParaRPr/>
          </a:p>
        </p:txBody>
      </p:sp>
      <p:sp>
        <p:nvSpPr>
          <p:cNvPr id="42" name="Прямоугольный треугольник 41"/>
          <p:cNvSpPr/>
          <p:nvPr/>
        </p:nvSpPr>
        <p:spPr bwMode="auto">
          <a:xfrm rot="16199998">
            <a:off x="8313573" y="4313072"/>
            <a:ext cx="853440" cy="807413"/>
          </a:xfrm>
          <a:prstGeom prst="rtTriangle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43" name="TextBox 42"/>
          <p:cNvSpPr txBox="1"/>
          <p:nvPr/>
        </p:nvSpPr>
        <p:spPr bwMode="auto">
          <a:xfrm>
            <a:off x="11762898" y="6302466"/>
            <a:ext cx="35939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ru-RU" sz="2400" b="0" i="0" u="none" strike="noStrike" cap="none" spc="0">
                <a:ln>
                  <a:noFill/>
                </a:ln>
                <a:solidFill>
                  <a:prstClr val="white"/>
                </a:solidFill>
                <a:latin typeface="Montserrat"/>
                <a:ea typeface="+mn-ea"/>
                <a:cs typeface="+mn-cs"/>
              </a:rPr>
              <a:t>3</a:t>
            </a:r>
            <a:endParaRPr/>
          </a:p>
        </p:txBody>
      </p:sp>
      <p:sp>
        <p:nvSpPr>
          <p:cNvPr id="44" name="TextBox 43"/>
          <p:cNvSpPr txBox="1"/>
          <p:nvPr/>
        </p:nvSpPr>
        <p:spPr bwMode="auto">
          <a:xfrm>
            <a:off x="8675457" y="4681834"/>
            <a:ext cx="47641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ru-RU" sz="2400" b="0" i="0" u="none" strike="noStrike" cap="none" spc="0">
                <a:ln>
                  <a:noFill/>
                </a:ln>
                <a:solidFill>
                  <a:prstClr val="white"/>
                </a:solidFill>
                <a:latin typeface="Montserrat"/>
                <a:ea typeface="+mn-ea"/>
                <a:cs typeface="+mn-cs"/>
              </a:rPr>
              <a:t>17</a:t>
            </a:r>
            <a:endParaRPr/>
          </a:p>
        </p:txBody>
      </p:sp>
      <p:pic>
        <p:nvPicPr>
          <p:cNvPr id="10" name="Picture 2" descr="Жителям Камчатки на портале «Работа России» доступны почти 6 тысяч вакансий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/>
        </p:blipFill>
        <p:spPr bwMode="auto">
          <a:xfrm>
            <a:off x="6892140" y="49540"/>
            <a:ext cx="1065072" cy="532536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 bwMode="auto">
          <a:xfrm>
            <a:off x="3436620" y="518160"/>
            <a:ext cx="1828800" cy="3124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230337" y="654778"/>
            <a:ext cx="6586205" cy="4377691"/>
          </a:xfrm>
          <a:prstGeom prst="rect">
            <a:avLst/>
          </a:prstGeom>
        </p:spPr>
      </p:pic>
      <p:pic>
        <p:nvPicPr>
          <p:cNvPr id="2117702356" name=""/>
          <p:cNvPicPr>
            <a:picLocks noChangeAspect="1"/>
          </p:cNvPicPr>
          <p:nvPr/>
        </p:nvPicPr>
        <p:blipFill>
          <a:blip r:embed="rId4"/>
          <a:stretch/>
        </p:blipFill>
        <p:spPr bwMode="auto">
          <a:xfrm flipH="0" flipV="0">
            <a:off x="8337598" y="-22858"/>
            <a:ext cx="773438" cy="667197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720515073" name="Google Shape;48;p15"/>
          <p:cNvSpPr txBox="1">
            <a:spLocks noGrp="1"/>
          </p:cNvSpPr>
          <p:nvPr>
            <p:ph type="ctrTitle"/>
          </p:nvPr>
        </p:nvSpPr>
        <p:spPr bwMode="auto">
          <a:xfrm>
            <a:off x="230337" y="79477"/>
            <a:ext cx="7007803" cy="545361"/>
          </a:xfrm>
          <a:prstGeom prst="rect">
            <a:avLst/>
          </a:prstGeom>
          <a:solidFill>
            <a:schemeClr val="lt1"/>
          </a:solidFill>
        </p:spPr>
        <p:txBody>
          <a:bodyPr spcFirstLastPara="1" wrap="square" lIns="91423" tIns="91423" rIns="91423" bIns="91423" anchor="b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ru-RU" sz="1800"/>
              <a:t>Новый механизм целевого обучения </a:t>
            </a:r>
            <a:br>
              <a:rPr lang="ru-RU" sz="1800"/>
            </a:br>
            <a:r>
              <a:rPr lang="ru-RU" sz="1800" b="1" i="0" u="none" strike="noStrike" cap="none" spc="0">
                <a:solidFill>
                  <a:schemeClr val="dk1"/>
                </a:solidFill>
                <a:latin typeface="Montserrat"/>
                <a:ea typeface="Montserrat"/>
                <a:cs typeface="Montserrat"/>
              </a:rPr>
              <a:t>Предложения заказчиков</a:t>
            </a:r>
            <a:endParaRPr/>
          </a:p>
        </p:txBody>
      </p:sp>
      <p:sp>
        <p:nvSpPr>
          <p:cNvPr id="405098713" name="Прямоугольный треугольник 41"/>
          <p:cNvSpPr/>
          <p:nvPr/>
        </p:nvSpPr>
        <p:spPr bwMode="auto">
          <a:xfrm rot="16199969">
            <a:off x="8313572" y="4313071"/>
            <a:ext cx="853439" cy="807412"/>
          </a:xfrm>
          <a:prstGeom prst="rtTriangle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162315518" name="TextBox 42"/>
          <p:cNvSpPr txBox="1"/>
          <p:nvPr/>
        </p:nvSpPr>
        <p:spPr bwMode="auto">
          <a:xfrm>
            <a:off x="11762897" y="6302466"/>
            <a:ext cx="359393" cy="461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ru-RU" sz="2400" b="0" i="0" u="none" strike="noStrike" cap="none" spc="0">
                <a:ln>
                  <a:noFill/>
                </a:ln>
                <a:solidFill>
                  <a:prstClr val="white"/>
                </a:solidFill>
                <a:latin typeface="Montserrat"/>
                <a:ea typeface="Arial"/>
                <a:cs typeface="Arial"/>
              </a:rPr>
              <a:t>3</a:t>
            </a:r>
            <a:endParaRPr/>
          </a:p>
        </p:txBody>
      </p:sp>
      <p:sp>
        <p:nvSpPr>
          <p:cNvPr id="1679730189" name="TextBox 43"/>
          <p:cNvSpPr txBox="1"/>
          <p:nvPr/>
        </p:nvSpPr>
        <p:spPr bwMode="auto">
          <a:xfrm>
            <a:off x="8675456" y="4681833"/>
            <a:ext cx="522629" cy="4575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ru-RU" sz="2400" b="0" i="0" u="none" strike="noStrike" cap="none" spc="0">
                <a:ln>
                  <a:noFill/>
                </a:ln>
                <a:solidFill>
                  <a:prstClr val="white"/>
                </a:solidFill>
                <a:latin typeface="Montserrat"/>
                <a:ea typeface="Arial"/>
                <a:cs typeface="Arial"/>
              </a:rPr>
              <a:t>18</a:t>
            </a:r>
            <a:endParaRPr/>
          </a:p>
        </p:txBody>
      </p:sp>
      <p:pic>
        <p:nvPicPr>
          <p:cNvPr id="1106060341" name="Picture 2" descr="Жителям Камчатки на портале «Работа России» доступны почти 6 тысяч вакансий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/>
        </p:blipFill>
        <p:spPr bwMode="auto">
          <a:xfrm>
            <a:off x="6892139" y="49539"/>
            <a:ext cx="1065071" cy="532535"/>
          </a:xfrm>
          <a:prstGeom prst="rect">
            <a:avLst/>
          </a:prstGeom>
          <a:noFill/>
        </p:spPr>
      </p:pic>
      <p:sp>
        <p:nvSpPr>
          <p:cNvPr id="573350737" name="Прямоугольник 6"/>
          <p:cNvSpPr/>
          <p:nvPr/>
        </p:nvSpPr>
        <p:spPr bwMode="auto">
          <a:xfrm>
            <a:off x="3436619" y="518159"/>
            <a:ext cx="1828800" cy="3124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/>
          </a:p>
        </p:txBody>
      </p:sp>
      <p:pic>
        <p:nvPicPr>
          <p:cNvPr id="925595108" name="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 flipH="0" flipV="0">
            <a:off x="8337598" y="-22858"/>
            <a:ext cx="773438" cy="667197"/>
          </a:xfrm>
          <a:prstGeom prst="rect">
            <a:avLst/>
          </a:prstGeom>
        </p:spPr>
      </p:pic>
      <p:pic>
        <p:nvPicPr>
          <p:cNvPr id="401664069" name=""/>
          <p:cNvPicPr>
            <a:picLocks noChangeAspect="1"/>
          </p:cNvPicPr>
          <p:nvPr/>
        </p:nvPicPr>
        <p:blipFill>
          <a:blip r:embed="rId4"/>
          <a:srcRect l="0" t="5685" r="0" b="0"/>
          <a:stretch/>
        </p:blipFill>
        <p:spPr bwMode="auto">
          <a:xfrm flipH="0" flipV="0">
            <a:off x="531495" y="582075"/>
            <a:ext cx="7007803" cy="444570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849970876" name="Google Shape;48;p15"/>
          <p:cNvSpPr txBox="1">
            <a:spLocks noGrp="1"/>
          </p:cNvSpPr>
          <p:nvPr>
            <p:ph type="ctrTitle"/>
          </p:nvPr>
        </p:nvSpPr>
        <p:spPr bwMode="auto">
          <a:xfrm>
            <a:off x="230337" y="371657"/>
            <a:ext cx="7007803" cy="545361"/>
          </a:xfrm>
          <a:prstGeom prst="rect">
            <a:avLst/>
          </a:prstGeom>
          <a:solidFill>
            <a:schemeClr val="lt1"/>
          </a:solidFill>
        </p:spPr>
        <p:txBody>
          <a:bodyPr spcFirstLastPara="1" wrap="square" lIns="91423" tIns="91423" rIns="91423" bIns="91423" anchor="b" anchorCtr="0">
            <a:noAutofit/>
          </a:bodyPr>
          <a:lstStyle/>
          <a:p>
            <a:pPr>
              <a:defRPr/>
            </a:pPr>
            <a:r>
              <a:rPr lang="ru-RU" sz="1800"/>
              <a:t>Новый механизм целевого обучения </a:t>
            </a:r>
            <a:br>
              <a:rPr lang="ru-RU" sz="1800"/>
            </a:br>
            <a:r>
              <a:rPr lang="ru-RU" sz="1800" b="1" i="0" u="none" strike="noStrike" cap="none" spc="0">
                <a:solidFill>
                  <a:schemeClr val="dk1"/>
                </a:solidFill>
                <a:latin typeface="Montserrat"/>
                <a:ea typeface="Montserrat"/>
                <a:cs typeface="Montserrat"/>
              </a:rPr>
              <a:t>Требования к гражданам, желающим заключить договор о целевом</a:t>
            </a:r>
            <a:r>
              <a:rPr lang="ru-RU" sz="1800" b="1" i="0" u="none" strike="noStrike" cap="none" spc="0">
                <a:solidFill>
                  <a:schemeClr val="dk1"/>
                </a:solidFill>
                <a:latin typeface="Montserrat"/>
                <a:ea typeface="Montserrat"/>
                <a:cs typeface="Montserrat"/>
              </a:rPr>
              <a:t> </a:t>
            </a:r>
            <a:r>
              <a:rPr lang="ru-RU" sz="1800" b="1" i="0" u="none" strike="noStrike" cap="none" spc="0">
                <a:solidFill>
                  <a:schemeClr val="dk1"/>
                </a:solidFill>
                <a:latin typeface="Montserrat"/>
                <a:ea typeface="Montserrat"/>
                <a:cs typeface="Montserrat"/>
              </a:rPr>
              <a:t>обучении</a:t>
            </a:r>
            <a:endParaRPr lang="ru-RU" sz="1800" b="1" i="0" u="none" strike="noStrike" cap="none" spc="0">
              <a:solidFill>
                <a:schemeClr val="dk1"/>
              </a:solidFill>
              <a:latin typeface="Montserrat"/>
              <a:cs typeface="Montserrat"/>
            </a:endParaRPr>
          </a:p>
        </p:txBody>
      </p:sp>
      <p:sp>
        <p:nvSpPr>
          <p:cNvPr id="1296140704" name="Прямоугольный треугольник 41"/>
          <p:cNvSpPr/>
          <p:nvPr/>
        </p:nvSpPr>
        <p:spPr bwMode="auto">
          <a:xfrm rot="16199969">
            <a:off x="8313572" y="4313071"/>
            <a:ext cx="853439" cy="807412"/>
          </a:xfrm>
          <a:prstGeom prst="rtTriangle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706375450" name="TextBox 42"/>
          <p:cNvSpPr txBox="1"/>
          <p:nvPr/>
        </p:nvSpPr>
        <p:spPr bwMode="auto">
          <a:xfrm>
            <a:off x="11762897" y="6302466"/>
            <a:ext cx="359393" cy="461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ru-RU" sz="2400" b="0" i="0" u="none" strike="noStrike" cap="none" spc="0">
                <a:ln>
                  <a:noFill/>
                </a:ln>
                <a:solidFill>
                  <a:prstClr val="white"/>
                </a:solidFill>
                <a:latin typeface="Montserrat"/>
                <a:ea typeface="Arial"/>
                <a:cs typeface="Arial"/>
              </a:rPr>
              <a:t>3</a:t>
            </a:r>
            <a:endParaRPr/>
          </a:p>
        </p:txBody>
      </p:sp>
      <p:sp>
        <p:nvSpPr>
          <p:cNvPr id="701661208" name="TextBox 43"/>
          <p:cNvSpPr txBox="1"/>
          <p:nvPr/>
        </p:nvSpPr>
        <p:spPr bwMode="auto">
          <a:xfrm>
            <a:off x="8675456" y="4681833"/>
            <a:ext cx="522629" cy="4575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ru-RU" sz="2400" b="0" i="0" u="none" strike="noStrike" cap="none" spc="0">
                <a:ln>
                  <a:noFill/>
                </a:ln>
                <a:solidFill>
                  <a:prstClr val="white"/>
                </a:solidFill>
                <a:latin typeface="Montserrat"/>
                <a:ea typeface="Arial"/>
                <a:cs typeface="Arial"/>
              </a:rPr>
              <a:t>19</a:t>
            </a:r>
            <a:endParaRPr/>
          </a:p>
        </p:txBody>
      </p:sp>
      <p:pic>
        <p:nvPicPr>
          <p:cNvPr id="652124611" name="Picture 2" descr="Жителям Камчатки на портале «Работа России» доступны почти 6 тысяч вакансий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/>
        </p:blipFill>
        <p:spPr bwMode="auto">
          <a:xfrm>
            <a:off x="6892139" y="49539"/>
            <a:ext cx="1065071" cy="532535"/>
          </a:xfrm>
          <a:prstGeom prst="rect">
            <a:avLst/>
          </a:prstGeom>
          <a:noFill/>
        </p:spPr>
      </p:pic>
      <p:sp>
        <p:nvSpPr>
          <p:cNvPr id="504808160" name="Прямоугольник 6"/>
          <p:cNvSpPr/>
          <p:nvPr/>
        </p:nvSpPr>
        <p:spPr bwMode="auto">
          <a:xfrm>
            <a:off x="3436619" y="518159"/>
            <a:ext cx="1828800" cy="3124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/>
          </a:p>
        </p:txBody>
      </p:sp>
      <p:pic>
        <p:nvPicPr>
          <p:cNvPr id="944291888" name="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 flipH="0" flipV="0">
            <a:off x="8337598" y="-22858"/>
            <a:ext cx="773438" cy="667197"/>
          </a:xfrm>
          <a:prstGeom prst="rect">
            <a:avLst/>
          </a:prstGeom>
        </p:spPr>
      </p:pic>
      <p:pic>
        <p:nvPicPr>
          <p:cNvPr id="788227208" name=""/>
          <p:cNvPicPr>
            <a:picLocks noChangeAspect="1"/>
          </p:cNvPicPr>
          <p:nvPr/>
        </p:nvPicPr>
        <p:blipFill>
          <a:blip r:embed="rId4"/>
          <a:stretch/>
        </p:blipFill>
        <p:spPr bwMode="auto">
          <a:xfrm flipH="0" flipV="0">
            <a:off x="992433" y="1140252"/>
            <a:ext cx="7159133" cy="357652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14" name="Рисунок 13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230337" y="1029117"/>
            <a:ext cx="2731702" cy="3984674"/>
          </a:xfrm>
          <a:prstGeom prst="rect">
            <a:avLst/>
          </a:prstGeom>
        </p:spPr>
      </p:pic>
      <p:sp>
        <p:nvSpPr>
          <p:cNvPr id="48" name="Google Shape;48;p15"/>
          <p:cNvSpPr txBox="1">
            <a:spLocks noGrp="1"/>
          </p:cNvSpPr>
          <p:nvPr>
            <p:ph type="ctrTitle"/>
          </p:nvPr>
        </p:nvSpPr>
        <p:spPr bwMode="auto">
          <a:xfrm>
            <a:off x="230337" y="176998"/>
            <a:ext cx="7007804" cy="1017938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ru-RU" sz="1800"/>
              <a:t>Изменение законодательства в части организации</a:t>
            </a:r>
            <a:br>
              <a:rPr lang="ru-RU" sz="1800"/>
            </a:br>
            <a:r>
              <a:rPr lang="ru-RU" sz="1800"/>
              <a:t>целевого обучения граждан по образовательным</a:t>
            </a:r>
            <a:br>
              <a:rPr lang="ru-RU" sz="1800"/>
            </a:br>
            <a:r>
              <a:rPr lang="ru-RU" sz="1800"/>
              <a:t>программам среднего профессионального образования</a:t>
            </a:r>
            <a:endParaRPr/>
          </a:p>
        </p:txBody>
      </p:sp>
      <p:sp>
        <p:nvSpPr>
          <p:cNvPr id="42" name="Прямоугольный треугольник 41"/>
          <p:cNvSpPr/>
          <p:nvPr/>
        </p:nvSpPr>
        <p:spPr bwMode="auto">
          <a:xfrm rot="16199998">
            <a:off x="8313573" y="4313072"/>
            <a:ext cx="853440" cy="807413"/>
          </a:xfrm>
          <a:prstGeom prst="rtTriangle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43" name="TextBox 42"/>
          <p:cNvSpPr txBox="1"/>
          <p:nvPr/>
        </p:nvSpPr>
        <p:spPr bwMode="auto">
          <a:xfrm>
            <a:off x="11762898" y="6302466"/>
            <a:ext cx="35939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ru-RU" sz="2400" b="0" i="0" u="none" strike="noStrike" cap="none" spc="0">
                <a:ln>
                  <a:noFill/>
                </a:ln>
                <a:solidFill>
                  <a:prstClr val="white"/>
                </a:solidFill>
                <a:latin typeface="Montserrat"/>
                <a:ea typeface="+mn-ea"/>
                <a:cs typeface="+mn-cs"/>
              </a:rPr>
              <a:t>3</a:t>
            </a:r>
            <a:endParaRPr/>
          </a:p>
        </p:txBody>
      </p:sp>
      <p:sp>
        <p:nvSpPr>
          <p:cNvPr id="44" name="TextBox 43"/>
          <p:cNvSpPr txBox="1"/>
          <p:nvPr/>
        </p:nvSpPr>
        <p:spPr bwMode="auto">
          <a:xfrm>
            <a:off x="8740293" y="4648552"/>
            <a:ext cx="35939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ru-RU" sz="2400" b="0" i="0" u="none" strike="noStrike" cap="none" spc="0">
                <a:ln>
                  <a:noFill/>
                </a:ln>
                <a:solidFill>
                  <a:prstClr val="white"/>
                </a:solidFill>
                <a:latin typeface="Montserrat"/>
                <a:ea typeface="+mn-ea"/>
                <a:cs typeface="+mn-cs"/>
              </a:rPr>
              <a:t>2</a:t>
            </a:r>
            <a:endParaRPr/>
          </a:p>
        </p:txBody>
      </p:sp>
      <p:sp>
        <p:nvSpPr>
          <p:cNvPr id="52" name="TextBox 51"/>
          <p:cNvSpPr txBox="1"/>
          <p:nvPr/>
        </p:nvSpPr>
        <p:spPr bwMode="auto">
          <a:xfrm>
            <a:off x="2962040" y="1029117"/>
            <a:ext cx="5951623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b="1">
                <a:latin typeface="Montserrat"/>
              </a:rPr>
              <a:t>С 1 мая 2024 года </a:t>
            </a:r>
            <a:r>
              <a:rPr lang="ru-RU">
                <a:latin typeface="Montserrat"/>
              </a:rPr>
              <a:t>вступили в силу положения Федерального закона от 14 апреля 2023 года № 124-ФЗ «О внесении изменений в Федеральный закон «Об образовании в Российской Федерации», которые </a:t>
            </a:r>
            <a:r>
              <a:rPr lang="ru-RU" b="1">
                <a:latin typeface="Montserrat"/>
              </a:rPr>
              <a:t>ОПРЕДЕЛЯЮТ:</a:t>
            </a:r>
            <a:endParaRPr/>
          </a:p>
          <a:p>
            <a:pPr marL="228600" indent="-228600">
              <a:buFont typeface="Wingdings"/>
              <a:buChar char="ü"/>
              <a:defRPr/>
            </a:pPr>
            <a:endParaRPr lang="ru-RU" sz="1200">
              <a:latin typeface="Montserrat"/>
            </a:endParaRPr>
          </a:p>
          <a:p>
            <a:pPr marL="228600" indent="-228600">
              <a:buFont typeface="Wingdings"/>
              <a:buChar char="ü"/>
              <a:defRPr/>
            </a:pPr>
            <a:endParaRPr lang="ru-RU" sz="1200">
              <a:latin typeface="Montserrat"/>
            </a:endParaRPr>
          </a:p>
        </p:txBody>
      </p:sp>
      <p:sp>
        <p:nvSpPr>
          <p:cNvPr id="54" name="TextBox 53"/>
          <p:cNvSpPr txBox="1"/>
          <p:nvPr/>
        </p:nvSpPr>
        <p:spPr bwMode="auto">
          <a:xfrm>
            <a:off x="2962040" y="1925819"/>
            <a:ext cx="5951623" cy="280076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Wingdings"/>
              <a:buChar char="ü"/>
              <a:defRPr/>
            </a:pPr>
            <a:r>
              <a:rPr lang="ru-RU" sz="1600" b="1" i="0" u="none" strike="noStrike">
                <a:solidFill>
                  <a:schemeClr val="tx1"/>
                </a:solidFill>
                <a:latin typeface="Tahoma"/>
              </a:rPr>
              <a:t>Ресурс для размещения предложений заказчиков о целевом обучении – ЕЦП «Работа в России» </a:t>
            </a:r>
            <a:endParaRPr/>
          </a:p>
          <a:p>
            <a:pPr marL="285750" indent="-285750">
              <a:buFont typeface="Wingdings"/>
              <a:buChar char="ü"/>
              <a:defRPr/>
            </a:pPr>
            <a:endParaRPr lang="ru-RU" sz="1600" b="1" i="0" u="none" strike="noStrike">
              <a:solidFill>
                <a:schemeClr val="tx1"/>
              </a:solidFill>
              <a:latin typeface="Tahoma"/>
            </a:endParaRPr>
          </a:p>
          <a:p>
            <a:pPr marL="285750" indent="-285750">
              <a:buFont typeface="Wingdings"/>
              <a:buChar char="ü"/>
              <a:defRPr/>
            </a:pPr>
            <a:r>
              <a:rPr lang="ru-RU" sz="1600" b="1" i="0" u="none" strike="noStrike">
                <a:solidFill>
                  <a:schemeClr val="tx1"/>
                </a:solidFill>
                <a:latin typeface="Tahoma"/>
              </a:rPr>
              <a:t>Правила подачи заявок на заключение договоров о целевом обучении</a:t>
            </a:r>
            <a:endParaRPr/>
          </a:p>
          <a:p>
            <a:pPr marL="285750" indent="-285750">
              <a:buFont typeface="Wingdings"/>
              <a:buChar char="ü"/>
              <a:defRPr/>
            </a:pPr>
            <a:endParaRPr lang="ru-RU" sz="1600" b="1" i="0" u="none" strike="noStrike">
              <a:solidFill>
                <a:schemeClr val="tx1"/>
              </a:solidFill>
              <a:latin typeface="Tahoma"/>
            </a:endParaRPr>
          </a:p>
          <a:p>
            <a:pPr marL="285750" indent="-285750">
              <a:buFont typeface="Wingdings"/>
              <a:buChar char="ü"/>
              <a:defRPr/>
            </a:pPr>
            <a:r>
              <a:rPr lang="ru-RU" sz="1600" b="1" i="0" u="none" strike="noStrike">
                <a:solidFill>
                  <a:schemeClr val="tx1"/>
                </a:solidFill>
                <a:latin typeface="Tahoma"/>
              </a:rPr>
              <a:t>Условия заключения договора </a:t>
            </a:r>
            <a:r>
              <a:rPr lang="ru-RU" sz="1600" i="0" u="none" strike="noStrike">
                <a:solidFill>
                  <a:schemeClr val="tx1"/>
                </a:solidFill>
                <a:latin typeface="Tahoma"/>
              </a:rPr>
              <a:t>– после зачисления и до начала учебного года (для абитуриентов)</a:t>
            </a:r>
            <a:endParaRPr/>
          </a:p>
          <a:p>
            <a:pPr marL="285750" indent="-285750">
              <a:buFont typeface="Wingdings"/>
              <a:buChar char="ü"/>
              <a:defRPr/>
            </a:pPr>
            <a:endParaRPr lang="ru-RU" sz="1600" i="0" u="none" strike="noStrike">
              <a:solidFill>
                <a:schemeClr val="tx1"/>
              </a:solidFill>
              <a:latin typeface="Tahoma"/>
            </a:endParaRPr>
          </a:p>
          <a:p>
            <a:pPr marL="285750" indent="-285750">
              <a:buFont typeface="Wingdings"/>
              <a:buChar char="ü"/>
              <a:defRPr/>
            </a:pPr>
            <a:r>
              <a:rPr lang="ru-RU" sz="1600" b="1" i="0" u="none" strike="noStrike">
                <a:solidFill>
                  <a:schemeClr val="tx1"/>
                </a:solidFill>
                <a:latin typeface="Tahoma"/>
              </a:rPr>
              <a:t>Обязательства по осуществлению трудовой деятельности </a:t>
            </a:r>
            <a:r>
              <a:rPr lang="ru-RU" sz="1600" i="0" u="none" strike="noStrike">
                <a:solidFill>
                  <a:schemeClr val="tx1"/>
                </a:solidFill>
                <a:latin typeface="Tahoma"/>
              </a:rPr>
              <a:t>– от 3 до 5 лет</a:t>
            </a:r>
            <a:endParaRPr lang="ru-RU">
              <a:solidFill>
                <a:schemeClr val="tx1"/>
              </a:solidFill>
            </a:endParaRPr>
          </a:p>
        </p:txBody>
      </p:sp>
      <p:pic>
        <p:nvPicPr>
          <p:cNvPr id="55" name="Picture 2" descr="Жителям Камчатки на портале «Работа России» доступны почти 6 тысяч вакансий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/>
        </p:blipFill>
        <p:spPr bwMode="auto">
          <a:xfrm>
            <a:off x="6892140" y="49540"/>
            <a:ext cx="1065072" cy="532536"/>
          </a:xfrm>
          <a:prstGeom prst="rect">
            <a:avLst/>
          </a:prstGeom>
          <a:noFill/>
        </p:spPr>
      </p:pic>
      <p:pic>
        <p:nvPicPr>
          <p:cNvPr id="54462352" name=""/>
          <p:cNvPicPr>
            <a:picLocks noChangeAspect="1"/>
          </p:cNvPicPr>
          <p:nvPr/>
        </p:nvPicPr>
        <p:blipFill>
          <a:blip r:embed="rId4"/>
          <a:stretch/>
        </p:blipFill>
        <p:spPr bwMode="auto">
          <a:xfrm flipH="0" flipV="0">
            <a:off x="8337598" y="-22858"/>
            <a:ext cx="773438" cy="667197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8" name="Google Shape;48;p15"/>
          <p:cNvSpPr txBox="1">
            <a:spLocks noGrp="1"/>
          </p:cNvSpPr>
          <p:nvPr>
            <p:ph type="ctrTitle"/>
          </p:nvPr>
        </p:nvSpPr>
        <p:spPr bwMode="auto">
          <a:xfrm>
            <a:off x="230337" y="176998"/>
            <a:ext cx="7007804" cy="1017938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ru-RU" sz="1800"/>
              <a:t>Изменение законодательства в части организации</a:t>
            </a:r>
            <a:br>
              <a:rPr lang="ru-RU" sz="1800"/>
            </a:br>
            <a:r>
              <a:rPr lang="ru-RU" sz="1800"/>
              <a:t>целевого обучения граждан по образовательным</a:t>
            </a:r>
            <a:br>
              <a:rPr lang="ru-RU" sz="1800"/>
            </a:br>
            <a:r>
              <a:rPr lang="ru-RU" sz="1800"/>
              <a:t>программам среднего профессионального образования</a:t>
            </a:r>
            <a:endParaRPr/>
          </a:p>
        </p:txBody>
      </p:sp>
      <p:sp>
        <p:nvSpPr>
          <p:cNvPr id="42" name="Прямоугольный треугольник 41"/>
          <p:cNvSpPr/>
          <p:nvPr/>
        </p:nvSpPr>
        <p:spPr bwMode="auto">
          <a:xfrm rot="16199998">
            <a:off x="8313573" y="4313072"/>
            <a:ext cx="853440" cy="807413"/>
          </a:xfrm>
          <a:prstGeom prst="rtTriangle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43" name="TextBox 42"/>
          <p:cNvSpPr txBox="1"/>
          <p:nvPr/>
        </p:nvSpPr>
        <p:spPr bwMode="auto">
          <a:xfrm>
            <a:off x="11762898" y="6302466"/>
            <a:ext cx="35939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ru-RU" sz="2400" b="0" i="0" u="none" strike="noStrike" cap="none" spc="0">
                <a:ln>
                  <a:noFill/>
                </a:ln>
                <a:solidFill>
                  <a:prstClr val="white"/>
                </a:solidFill>
                <a:latin typeface="Montserrat"/>
                <a:ea typeface="+mn-ea"/>
                <a:cs typeface="+mn-cs"/>
              </a:rPr>
              <a:t>3</a:t>
            </a:r>
            <a:endParaRPr/>
          </a:p>
        </p:txBody>
      </p:sp>
      <p:sp>
        <p:nvSpPr>
          <p:cNvPr id="44" name="TextBox 43"/>
          <p:cNvSpPr txBox="1"/>
          <p:nvPr/>
        </p:nvSpPr>
        <p:spPr bwMode="auto">
          <a:xfrm>
            <a:off x="8740293" y="4648552"/>
            <a:ext cx="35939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ru-RU" sz="2400" b="0" i="0" u="none" strike="noStrike" cap="none" spc="0">
                <a:ln>
                  <a:noFill/>
                </a:ln>
                <a:solidFill>
                  <a:prstClr val="white"/>
                </a:solidFill>
                <a:latin typeface="Montserrat"/>
                <a:ea typeface="+mn-ea"/>
                <a:cs typeface="+mn-cs"/>
              </a:rPr>
              <a:t>3</a:t>
            </a:r>
            <a:endParaRPr/>
          </a:p>
        </p:txBody>
      </p:sp>
      <p:sp>
        <p:nvSpPr>
          <p:cNvPr id="52" name="TextBox 51"/>
          <p:cNvSpPr txBox="1"/>
          <p:nvPr/>
        </p:nvSpPr>
        <p:spPr bwMode="auto">
          <a:xfrm>
            <a:off x="230337" y="1162523"/>
            <a:ext cx="8738402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b="1">
                <a:latin typeface="Montserrat"/>
              </a:rPr>
              <a:t>ПОЛОЖЕНИЕ </a:t>
            </a:r>
            <a:endParaRPr/>
          </a:p>
          <a:p>
            <a:pPr algn="ctr">
              <a:defRPr/>
            </a:pPr>
            <a:r>
              <a:rPr lang="ru-RU" b="1">
                <a:latin typeface="Montserrat"/>
              </a:rPr>
              <a:t>о целевом обучении по образовательным программам </a:t>
            </a:r>
            <a:endParaRPr/>
          </a:p>
          <a:p>
            <a:pPr algn="ctr">
              <a:defRPr/>
            </a:pPr>
            <a:r>
              <a:rPr lang="ru-RU" b="1">
                <a:latin typeface="Montserrat"/>
              </a:rPr>
              <a:t>среднего профессионального и высшего образования </a:t>
            </a:r>
            <a:endParaRPr/>
          </a:p>
          <a:p>
            <a:pPr algn="ctr">
              <a:defRPr/>
            </a:pPr>
            <a:r>
              <a:rPr lang="ru-RU" sz="1200" i="1">
                <a:latin typeface="Montserrat"/>
              </a:rPr>
              <a:t>(утверждено постановлением Правительства Российской Федерации) от 27 апреля 2024 г. № 555</a:t>
            </a:r>
            <a:endParaRPr/>
          </a:p>
        </p:txBody>
      </p:sp>
      <p:sp>
        <p:nvSpPr>
          <p:cNvPr id="54" name="TextBox 53"/>
          <p:cNvSpPr txBox="1"/>
          <p:nvPr/>
        </p:nvSpPr>
        <p:spPr bwMode="auto">
          <a:xfrm>
            <a:off x="230337" y="2285343"/>
            <a:ext cx="8593623" cy="243143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Wingdings"/>
              <a:buChar char="ü"/>
              <a:defRPr/>
            </a:pPr>
            <a:r>
              <a:rPr lang="ru-RU" sz="1600" b="1" i="0" u="none" strike="noStrike">
                <a:solidFill>
                  <a:schemeClr val="tx1"/>
                </a:solidFill>
                <a:latin typeface="Tahoma"/>
              </a:rPr>
              <a:t>Типовая форма договора о целевом обучении по образовательным программам СПО и ВО</a:t>
            </a:r>
            <a:endParaRPr/>
          </a:p>
          <a:p>
            <a:pPr marL="285750" indent="-285750">
              <a:buFont typeface="Wingdings"/>
              <a:buChar char="ü"/>
              <a:defRPr/>
            </a:pPr>
            <a:endParaRPr lang="ru-RU" sz="600" b="1" i="0" u="none" strike="noStrike">
              <a:solidFill>
                <a:schemeClr val="tx1"/>
              </a:solidFill>
              <a:latin typeface="Tahoma"/>
            </a:endParaRPr>
          </a:p>
          <a:p>
            <a:pPr marL="285750" indent="-285750">
              <a:buFont typeface="Wingdings"/>
              <a:buChar char="ü"/>
              <a:defRPr/>
            </a:pPr>
            <a:r>
              <a:rPr lang="ru-RU" sz="1600" b="1" i="0" u="none" strike="noStrike">
                <a:solidFill>
                  <a:schemeClr val="tx1"/>
                </a:solidFill>
                <a:latin typeface="Tahoma"/>
              </a:rPr>
              <a:t>Форма предложений о заключении договора о целевом обучении по образовательным программам СПО и ВО</a:t>
            </a:r>
            <a:endParaRPr/>
          </a:p>
          <a:p>
            <a:pPr marL="285750" indent="-285750">
              <a:buFont typeface="Wingdings"/>
              <a:buChar char="ü"/>
              <a:defRPr/>
            </a:pPr>
            <a:endParaRPr lang="ru-RU" sz="600" b="1" i="0" u="none" strike="noStrike">
              <a:solidFill>
                <a:schemeClr val="tx1"/>
              </a:solidFill>
              <a:latin typeface="Tahoma"/>
            </a:endParaRPr>
          </a:p>
          <a:p>
            <a:pPr marL="285750" indent="-285750">
              <a:buFont typeface="Wingdings"/>
              <a:buChar char="ü"/>
              <a:defRPr/>
            </a:pPr>
            <a:r>
              <a:rPr lang="ru-RU" sz="1600" b="1" i="0" u="none" strike="noStrike">
                <a:solidFill>
                  <a:schemeClr val="tx1"/>
                </a:solidFill>
                <a:latin typeface="Tahoma"/>
              </a:rPr>
              <a:t>Форма заявки на заключение договора о целевом обучении по образовательным программам СПО и ВО</a:t>
            </a:r>
            <a:endParaRPr/>
          </a:p>
          <a:p>
            <a:pPr marL="285750" indent="-285750">
              <a:buFont typeface="Wingdings"/>
              <a:buChar char="ü"/>
              <a:defRPr/>
            </a:pPr>
            <a:endParaRPr lang="ru-RU" sz="600" b="1" i="0" u="none" strike="noStrike">
              <a:solidFill>
                <a:schemeClr val="tx1"/>
              </a:solidFill>
              <a:latin typeface="Tahoma"/>
            </a:endParaRPr>
          </a:p>
          <a:p>
            <a:pPr marL="285750" indent="-285750">
              <a:buFont typeface="Wingdings"/>
              <a:buChar char="ü"/>
              <a:defRPr/>
            </a:pPr>
            <a:r>
              <a:rPr lang="ru-RU" sz="1600" b="1" i="0" u="none" strike="noStrike">
                <a:solidFill>
                  <a:schemeClr val="tx1"/>
                </a:solidFill>
                <a:latin typeface="Tahoma"/>
              </a:rPr>
              <a:t>Порядок подачи заявки на целевое обучение</a:t>
            </a:r>
            <a:endParaRPr/>
          </a:p>
          <a:p>
            <a:pPr marL="285750" indent="-285750">
              <a:buFont typeface="Wingdings"/>
              <a:buChar char="ü"/>
              <a:defRPr/>
            </a:pPr>
            <a:endParaRPr lang="ru-RU" sz="600" b="1" i="0" u="none" strike="noStrike">
              <a:solidFill>
                <a:schemeClr val="tx1"/>
              </a:solidFill>
              <a:latin typeface="Tahoma"/>
            </a:endParaRPr>
          </a:p>
          <a:p>
            <a:pPr marL="285750" indent="-285750">
              <a:buFont typeface="Wingdings"/>
              <a:buChar char="ü"/>
              <a:defRPr/>
            </a:pPr>
            <a:r>
              <a:rPr lang="ru-RU" sz="1600" b="1" i="0" u="none" strike="noStrike">
                <a:solidFill>
                  <a:schemeClr val="tx1"/>
                </a:solidFill>
                <a:latin typeface="Tahoma"/>
              </a:rPr>
              <a:t>Порядок направления сведений о зачислении абитуриентов</a:t>
            </a:r>
            <a:endParaRPr lang="ru-RU">
              <a:solidFill>
                <a:schemeClr val="tx1"/>
              </a:solidFill>
            </a:endParaRPr>
          </a:p>
        </p:txBody>
      </p:sp>
      <p:pic>
        <p:nvPicPr>
          <p:cNvPr id="11" name="Picture 2" descr="Жителям Камчатки на портале «Работа России» доступны почти 6 тысяч вакансий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/>
        </p:blipFill>
        <p:spPr bwMode="auto">
          <a:xfrm>
            <a:off x="6892140" y="49540"/>
            <a:ext cx="1065072" cy="532536"/>
          </a:xfrm>
          <a:prstGeom prst="rect">
            <a:avLst/>
          </a:prstGeom>
          <a:noFill/>
        </p:spPr>
      </p:pic>
      <p:pic>
        <p:nvPicPr>
          <p:cNvPr id="1956786048" name="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 flipH="0" flipV="0">
            <a:off x="8337598" y="-22858"/>
            <a:ext cx="773438" cy="667197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278130" y="1073958"/>
            <a:ext cx="8587740" cy="3946166"/>
          </a:xfrm>
          <a:prstGeom prst="rect">
            <a:avLst/>
          </a:prstGeom>
        </p:spPr>
      </p:pic>
      <p:sp>
        <p:nvSpPr>
          <p:cNvPr id="48" name="Google Shape;48;p15"/>
          <p:cNvSpPr txBox="1">
            <a:spLocks noGrp="1"/>
          </p:cNvSpPr>
          <p:nvPr>
            <p:ph type="ctrTitle"/>
          </p:nvPr>
        </p:nvSpPr>
        <p:spPr bwMode="auto">
          <a:xfrm>
            <a:off x="230337" y="319328"/>
            <a:ext cx="7007804" cy="585002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ru-RU" sz="1800"/>
              <a:t>АБИТУРИЕНТ</a:t>
            </a:r>
            <a:br>
              <a:rPr lang="ru-RU" sz="1800"/>
            </a:br>
            <a:r>
              <a:rPr lang="ru-RU" sz="1800"/>
              <a:t>пошаговая инструкция </a:t>
            </a:r>
            <a:br>
              <a:rPr lang="ru-RU" sz="1800"/>
            </a:br>
            <a:r>
              <a:rPr lang="ru-RU" sz="1800"/>
              <a:t>по организации целевого обучения</a:t>
            </a:r>
            <a:endParaRPr/>
          </a:p>
        </p:txBody>
      </p:sp>
      <p:sp>
        <p:nvSpPr>
          <p:cNvPr id="42" name="Прямоугольный треугольник 41"/>
          <p:cNvSpPr/>
          <p:nvPr/>
        </p:nvSpPr>
        <p:spPr bwMode="auto">
          <a:xfrm rot="16199998">
            <a:off x="8313573" y="4313072"/>
            <a:ext cx="853440" cy="807413"/>
          </a:xfrm>
          <a:prstGeom prst="rtTriangle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43" name="TextBox 42"/>
          <p:cNvSpPr txBox="1"/>
          <p:nvPr/>
        </p:nvSpPr>
        <p:spPr bwMode="auto">
          <a:xfrm>
            <a:off x="11762898" y="6302466"/>
            <a:ext cx="35939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ru-RU" sz="2400" b="0" i="0" u="none" strike="noStrike" cap="none" spc="0">
                <a:ln>
                  <a:noFill/>
                </a:ln>
                <a:solidFill>
                  <a:prstClr val="white"/>
                </a:solidFill>
                <a:latin typeface="Montserrat"/>
                <a:ea typeface="+mn-ea"/>
                <a:cs typeface="+mn-cs"/>
              </a:rPr>
              <a:t>3</a:t>
            </a:r>
            <a:endParaRPr/>
          </a:p>
        </p:txBody>
      </p:sp>
      <p:sp>
        <p:nvSpPr>
          <p:cNvPr id="44" name="TextBox 43"/>
          <p:cNvSpPr txBox="1"/>
          <p:nvPr/>
        </p:nvSpPr>
        <p:spPr bwMode="auto">
          <a:xfrm>
            <a:off x="8740292" y="4648551"/>
            <a:ext cx="353114" cy="4575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ru-RU" sz="2400" b="0" i="0" u="none" strike="noStrike" cap="none" spc="0">
                <a:ln>
                  <a:noFill/>
                </a:ln>
                <a:solidFill>
                  <a:prstClr val="white"/>
                </a:solidFill>
                <a:latin typeface="Montserrat"/>
                <a:ea typeface="+mn-ea"/>
                <a:cs typeface="+mn-cs"/>
              </a:rPr>
              <a:t>4</a:t>
            </a:r>
            <a:endParaRPr/>
          </a:p>
        </p:txBody>
      </p:sp>
      <p:pic>
        <p:nvPicPr>
          <p:cNvPr id="11" name="Picture 2" descr="Жителям Камчатки на портале «Работа России» доступны почти 6 тысяч вакансий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/>
        </p:blipFill>
        <p:spPr bwMode="auto">
          <a:xfrm>
            <a:off x="6892140" y="49540"/>
            <a:ext cx="1065072" cy="532536"/>
          </a:xfrm>
          <a:prstGeom prst="rect">
            <a:avLst/>
          </a:prstGeom>
          <a:noFill/>
        </p:spPr>
      </p:pic>
      <p:pic>
        <p:nvPicPr>
          <p:cNvPr id="1700182100" name=""/>
          <p:cNvPicPr>
            <a:picLocks noChangeAspect="1"/>
          </p:cNvPicPr>
          <p:nvPr/>
        </p:nvPicPr>
        <p:blipFill>
          <a:blip r:embed="rId4"/>
          <a:stretch/>
        </p:blipFill>
        <p:spPr bwMode="auto">
          <a:xfrm flipH="0" flipV="0">
            <a:off x="8337598" y="-22858"/>
            <a:ext cx="773438" cy="667197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377189" y="1212479"/>
            <a:ext cx="8389620" cy="3741693"/>
          </a:xfrm>
          <a:prstGeom prst="rect">
            <a:avLst/>
          </a:prstGeom>
        </p:spPr>
      </p:pic>
      <p:sp>
        <p:nvSpPr>
          <p:cNvPr id="48" name="Google Shape;48;p15"/>
          <p:cNvSpPr txBox="1">
            <a:spLocks noGrp="1"/>
          </p:cNvSpPr>
          <p:nvPr>
            <p:ph type="ctrTitle"/>
          </p:nvPr>
        </p:nvSpPr>
        <p:spPr bwMode="auto">
          <a:xfrm>
            <a:off x="230337" y="319328"/>
            <a:ext cx="7007804" cy="585002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ru-RU" sz="1800"/>
              <a:t>ОБУЧАЮЩИЙСЯ ПО ПРОГРАММЕ СПО</a:t>
            </a:r>
            <a:br>
              <a:rPr lang="ru-RU" sz="1800"/>
            </a:br>
            <a:r>
              <a:rPr lang="ru-RU" sz="1800"/>
              <a:t>пошаговая инструкция </a:t>
            </a:r>
            <a:br>
              <a:rPr lang="ru-RU" sz="1800"/>
            </a:br>
            <a:r>
              <a:rPr lang="ru-RU" sz="1800"/>
              <a:t>по организации целевого обучения</a:t>
            </a:r>
            <a:endParaRPr/>
          </a:p>
        </p:txBody>
      </p:sp>
      <p:sp>
        <p:nvSpPr>
          <p:cNvPr id="42" name="Прямоугольный треугольник 41"/>
          <p:cNvSpPr/>
          <p:nvPr/>
        </p:nvSpPr>
        <p:spPr bwMode="auto">
          <a:xfrm rot="16199998">
            <a:off x="8313573" y="4313072"/>
            <a:ext cx="853440" cy="807413"/>
          </a:xfrm>
          <a:prstGeom prst="rtTriangle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43" name="TextBox 42"/>
          <p:cNvSpPr txBox="1"/>
          <p:nvPr/>
        </p:nvSpPr>
        <p:spPr bwMode="auto">
          <a:xfrm>
            <a:off x="11762898" y="6302466"/>
            <a:ext cx="35939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ru-RU" sz="2400" b="0" i="0" u="none" strike="noStrike" cap="none" spc="0">
                <a:ln>
                  <a:noFill/>
                </a:ln>
                <a:solidFill>
                  <a:prstClr val="white"/>
                </a:solidFill>
                <a:latin typeface="Montserrat"/>
                <a:ea typeface="+mn-ea"/>
                <a:cs typeface="+mn-cs"/>
              </a:rPr>
              <a:t>3</a:t>
            </a:r>
            <a:endParaRPr/>
          </a:p>
        </p:txBody>
      </p:sp>
      <p:sp>
        <p:nvSpPr>
          <p:cNvPr id="44" name="TextBox 43"/>
          <p:cNvSpPr txBox="1"/>
          <p:nvPr/>
        </p:nvSpPr>
        <p:spPr bwMode="auto">
          <a:xfrm>
            <a:off x="8740292" y="4648551"/>
            <a:ext cx="353114" cy="4575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ru-RU" sz="2400" b="0" i="0" u="none" strike="noStrike" cap="none" spc="0">
                <a:ln>
                  <a:noFill/>
                </a:ln>
                <a:solidFill>
                  <a:prstClr val="white"/>
                </a:solidFill>
                <a:latin typeface="Montserrat"/>
                <a:ea typeface="+mn-ea"/>
                <a:cs typeface="+mn-cs"/>
              </a:rPr>
              <a:t>5</a:t>
            </a:r>
            <a:endParaRPr/>
          </a:p>
        </p:txBody>
      </p:sp>
      <p:pic>
        <p:nvPicPr>
          <p:cNvPr id="11" name="Picture 2" descr="Жителям Камчатки на портале «Работа России» доступны почти 6 тысяч вакансий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/>
        </p:blipFill>
        <p:spPr bwMode="auto">
          <a:xfrm>
            <a:off x="6892140" y="49540"/>
            <a:ext cx="1065072" cy="532536"/>
          </a:xfrm>
          <a:prstGeom prst="rect">
            <a:avLst/>
          </a:prstGeom>
          <a:noFill/>
        </p:spPr>
      </p:pic>
      <p:pic>
        <p:nvPicPr>
          <p:cNvPr id="2031252325" name=""/>
          <p:cNvPicPr>
            <a:picLocks noChangeAspect="1"/>
          </p:cNvPicPr>
          <p:nvPr/>
        </p:nvPicPr>
        <p:blipFill>
          <a:blip r:embed="rId4"/>
          <a:stretch/>
        </p:blipFill>
        <p:spPr bwMode="auto">
          <a:xfrm flipH="0" flipV="0">
            <a:off x="8337598" y="-22858"/>
            <a:ext cx="773438" cy="667197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124060" y="176401"/>
            <a:ext cx="8875159" cy="4956544"/>
          </a:xfrm>
          <a:prstGeom prst="rect">
            <a:avLst/>
          </a:prstGeom>
        </p:spPr>
      </p:pic>
      <p:sp>
        <p:nvSpPr>
          <p:cNvPr id="48" name="Google Shape;48;p15"/>
          <p:cNvSpPr txBox="1">
            <a:spLocks noGrp="1"/>
          </p:cNvSpPr>
          <p:nvPr>
            <p:ph type="ctrTitle"/>
          </p:nvPr>
        </p:nvSpPr>
        <p:spPr bwMode="auto">
          <a:xfrm>
            <a:off x="144780" y="0"/>
            <a:ext cx="6228183" cy="571499"/>
          </a:xfrm>
          <a:prstGeom prst="rect">
            <a:avLst/>
          </a:prstGeom>
          <a:solidFill>
            <a:schemeClr val="lt1"/>
          </a:solidFill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ru-RU" sz="1800"/>
              <a:t>Обновленная модель целевого обучения</a:t>
            </a:r>
            <a:endParaRPr/>
          </a:p>
        </p:txBody>
      </p:sp>
      <p:sp>
        <p:nvSpPr>
          <p:cNvPr id="42" name="Прямоугольный треугольник 41"/>
          <p:cNvSpPr/>
          <p:nvPr/>
        </p:nvSpPr>
        <p:spPr bwMode="auto">
          <a:xfrm rot="16199998">
            <a:off x="8313573" y="4313072"/>
            <a:ext cx="853440" cy="807413"/>
          </a:xfrm>
          <a:prstGeom prst="rtTriangle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43" name="TextBox 42"/>
          <p:cNvSpPr txBox="1"/>
          <p:nvPr/>
        </p:nvSpPr>
        <p:spPr bwMode="auto">
          <a:xfrm>
            <a:off x="11762898" y="6302466"/>
            <a:ext cx="35939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ru-RU" sz="2400" b="0" i="0" u="none" strike="noStrike" cap="none" spc="0">
                <a:ln>
                  <a:noFill/>
                </a:ln>
                <a:solidFill>
                  <a:prstClr val="white"/>
                </a:solidFill>
                <a:latin typeface="Montserrat"/>
                <a:ea typeface="+mn-ea"/>
                <a:cs typeface="+mn-cs"/>
              </a:rPr>
              <a:t>3</a:t>
            </a:r>
            <a:endParaRPr/>
          </a:p>
        </p:txBody>
      </p:sp>
      <p:sp>
        <p:nvSpPr>
          <p:cNvPr id="44" name="TextBox 43"/>
          <p:cNvSpPr txBox="1"/>
          <p:nvPr/>
        </p:nvSpPr>
        <p:spPr bwMode="auto">
          <a:xfrm>
            <a:off x="8740292" y="4648551"/>
            <a:ext cx="353114" cy="4575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ru-RU" sz="2400" b="0" i="0" u="none" strike="noStrike" cap="none" spc="0">
                <a:ln>
                  <a:noFill/>
                </a:ln>
                <a:solidFill>
                  <a:prstClr val="white"/>
                </a:solidFill>
                <a:latin typeface="Montserrat"/>
                <a:ea typeface="+mn-ea"/>
                <a:cs typeface="+mn-cs"/>
              </a:rPr>
              <a:t>6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8" name="Google Shape;48;p15"/>
          <p:cNvSpPr txBox="1">
            <a:spLocks noGrp="1"/>
          </p:cNvSpPr>
          <p:nvPr>
            <p:ph type="ctrTitle"/>
          </p:nvPr>
        </p:nvSpPr>
        <p:spPr bwMode="auto">
          <a:xfrm>
            <a:off x="230337" y="11179"/>
            <a:ext cx="7007804" cy="585002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ru-RU" sz="1800"/>
              <a:t>Основные нововведения</a:t>
            </a:r>
            <a:endParaRPr/>
          </a:p>
        </p:txBody>
      </p:sp>
      <p:sp>
        <p:nvSpPr>
          <p:cNvPr id="42" name="Прямоугольный треугольник 41"/>
          <p:cNvSpPr/>
          <p:nvPr/>
        </p:nvSpPr>
        <p:spPr bwMode="auto">
          <a:xfrm rot="16199998">
            <a:off x="8313573" y="4313072"/>
            <a:ext cx="853440" cy="807413"/>
          </a:xfrm>
          <a:prstGeom prst="rtTriangle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43" name="TextBox 42"/>
          <p:cNvSpPr txBox="1"/>
          <p:nvPr/>
        </p:nvSpPr>
        <p:spPr bwMode="auto">
          <a:xfrm>
            <a:off x="11762898" y="6302466"/>
            <a:ext cx="35939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ru-RU" sz="2400" b="0" i="0" u="none" strike="noStrike" cap="none" spc="0">
                <a:ln>
                  <a:noFill/>
                </a:ln>
                <a:solidFill>
                  <a:prstClr val="white"/>
                </a:solidFill>
                <a:latin typeface="Montserrat"/>
                <a:ea typeface="+mn-ea"/>
                <a:cs typeface="+mn-cs"/>
              </a:rPr>
              <a:t>3</a:t>
            </a:r>
            <a:endParaRPr/>
          </a:p>
        </p:txBody>
      </p:sp>
      <p:sp>
        <p:nvSpPr>
          <p:cNvPr id="44" name="TextBox 43"/>
          <p:cNvSpPr txBox="1"/>
          <p:nvPr/>
        </p:nvSpPr>
        <p:spPr bwMode="auto">
          <a:xfrm>
            <a:off x="8740293" y="4648552"/>
            <a:ext cx="37221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ru-RU" sz="2400" b="0" i="0" u="none" strike="noStrike" cap="none" spc="0">
                <a:ln>
                  <a:noFill/>
                </a:ln>
                <a:solidFill>
                  <a:prstClr val="white"/>
                </a:solidFill>
                <a:latin typeface="Montserrat"/>
                <a:ea typeface="+mn-ea"/>
                <a:cs typeface="+mn-cs"/>
              </a:rPr>
              <a:t>7</a:t>
            </a:r>
            <a:endParaRPr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902844" y="804028"/>
            <a:ext cx="6917514" cy="4174862"/>
          </a:xfrm>
          <a:prstGeom prst="rect">
            <a:avLst/>
          </a:prstGeom>
        </p:spPr>
      </p:pic>
      <p:pic>
        <p:nvPicPr>
          <p:cNvPr id="11" name="Picture 2" descr="Жителям Камчатки на портале «Работа России» доступны почти 6 тысяч вакансий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/>
        </p:blipFill>
        <p:spPr bwMode="auto">
          <a:xfrm>
            <a:off x="6892140" y="49540"/>
            <a:ext cx="1065072" cy="532536"/>
          </a:xfrm>
          <a:prstGeom prst="rect">
            <a:avLst/>
          </a:prstGeom>
          <a:noFill/>
        </p:spPr>
      </p:pic>
      <p:pic>
        <p:nvPicPr>
          <p:cNvPr id="272752702" name=""/>
          <p:cNvPicPr>
            <a:picLocks noChangeAspect="1"/>
          </p:cNvPicPr>
          <p:nvPr/>
        </p:nvPicPr>
        <p:blipFill>
          <a:blip r:embed="rId4"/>
          <a:stretch/>
        </p:blipFill>
        <p:spPr bwMode="auto">
          <a:xfrm flipH="0" flipV="0">
            <a:off x="8337598" y="-22858"/>
            <a:ext cx="773438" cy="667197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8" name="Google Shape;48;p15"/>
          <p:cNvSpPr txBox="1">
            <a:spLocks noGrp="1"/>
          </p:cNvSpPr>
          <p:nvPr>
            <p:ph type="ctrTitle"/>
          </p:nvPr>
        </p:nvSpPr>
        <p:spPr bwMode="auto">
          <a:xfrm>
            <a:off x="146292" y="79477"/>
            <a:ext cx="7007804" cy="585002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ru-RU" sz="1800" b="1" i="0" u="none" strike="noStrike" cap="none" spc="0">
                <a:solidFill>
                  <a:schemeClr val="dk1"/>
                </a:solidFill>
                <a:latin typeface="Montserrat"/>
                <a:ea typeface="Montserrat"/>
                <a:cs typeface="Montserrat"/>
              </a:rPr>
              <a:t>Размещение сведений на цифровой платформе «Работа в России»</a:t>
            </a:r>
            <a:endParaRPr/>
          </a:p>
        </p:txBody>
      </p:sp>
      <p:sp>
        <p:nvSpPr>
          <p:cNvPr id="42" name="Прямоугольный треугольник 41"/>
          <p:cNvSpPr/>
          <p:nvPr/>
        </p:nvSpPr>
        <p:spPr bwMode="auto">
          <a:xfrm rot="16199998">
            <a:off x="8313573" y="4313072"/>
            <a:ext cx="853440" cy="807413"/>
          </a:xfrm>
          <a:prstGeom prst="rtTriangle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43" name="TextBox 42"/>
          <p:cNvSpPr txBox="1"/>
          <p:nvPr/>
        </p:nvSpPr>
        <p:spPr bwMode="auto">
          <a:xfrm>
            <a:off x="11762898" y="6302466"/>
            <a:ext cx="35939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ru-RU" sz="2400" b="0" i="0" u="none" strike="noStrike" cap="none" spc="0">
                <a:ln>
                  <a:noFill/>
                </a:ln>
                <a:solidFill>
                  <a:prstClr val="white"/>
                </a:solidFill>
                <a:latin typeface="Montserrat"/>
                <a:ea typeface="+mn-ea"/>
                <a:cs typeface="+mn-cs"/>
              </a:rPr>
              <a:t>3</a:t>
            </a:r>
            <a:endParaRPr/>
          </a:p>
        </p:txBody>
      </p:sp>
      <p:sp>
        <p:nvSpPr>
          <p:cNvPr id="44" name="TextBox 43"/>
          <p:cNvSpPr txBox="1"/>
          <p:nvPr/>
        </p:nvSpPr>
        <p:spPr bwMode="auto">
          <a:xfrm>
            <a:off x="8740292" y="4648551"/>
            <a:ext cx="353114" cy="4575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ru-RU" sz="2400" b="0" i="0" u="none" strike="noStrike" cap="none" spc="0">
                <a:ln>
                  <a:noFill/>
                </a:ln>
                <a:solidFill>
                  <a:prstClr val="white"/>
                </a:solidFill>
                <a:latin typeface="Montserrat"/>
                <a:ea typeface="+mn-ea"/>
                <a:cs typeface="+mn-cs"/>
              </a:rPr>
              <a:t>8</a:t>
            </a:r>
            <a:endParaRPr/>
          </a:p>
        </p:txBody>
      </p:sp>
      <p:pic>
        <p:nvPicPr>
          <p:cNvPr id="40" name="Picture 2" descr="Жителям Камчатки на портале «Работа России» доступны почти 6 тысяч вакансий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/>
        </p:blipFill>
        <p:spPr bwMode="auto">
          <a:xfrm>
            <a:off x="6892140" y="49540"/>
            <a:ext cx="1065072" cy="532536"/>
          </a:xfrm>
          <a:prstGeom prst="rect">
            <a:avLst/>
          </a:prstGeom>
          <a:noFill/>
        </p:spPr>
      </p:pic>
      <p:pic>
        <p:nvPicPr>
          <p:cNvPr id="479852825" name="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 flipH="0" flipV="0">
            <a:off x="916561" y="644770"/>
            <a:ext cx="6984621" cy="4232561"/>
          </a:xfrm>
          <a:prstGeom prst="rect">
            <a:avLst/>
          </a:prstGeom>
        </p:spPr>
      </p:pic>
      <p:pic>
        <p:nvPicPr>
          <p:cNvPr id="1257555081" name=""/>
          <p:cNvPicPr>
            <a:picLocks noChangeAspect="1"/>
          </p:cNvPicPr>
          <p:nvPr/>
        </p:nvPicPr>
        <p:blipFill>
          <a:blip r:embed="rId4"/>
          <a:stretch/>
        </p:blipFill>
        <p:spPr bwMode="auto">
          <a:xfrm flipH="0" flipV="0">
            <a:off x="8337598" y="-22858"/>
            <a:ext cx="773438" cy="667197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8" name="Google Shape;48;p15"/>
          <p:cNvSpPr txBox="1">
            <a:spLocks noGrp="1"/>
          </p:cNvSpPr>
          <p:nvPr>
            <p:ph type="ctrTitle"/>
          </p:nvPr>
        </p:nvSpPr>
        <p:spPr bwMode="auto">
          <a:xfrm>
            <a:off x="230337" y="79478"/>
            <a:ext cx="7007804" cy="585002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ru-RU" sz="1800"/>
              <a:t>Новый механизм целевого обучения </a:t>
            </a:r>
            <a:br>
              <a:rPr lang="ru-RU" sz="1800"/>
            </a:br>
            <a:r>
              <a:rPr lang="ru-RU" sz="1800"/>
              <a:t>(целевая квота)</a:t>
            </a:r>
            <a:endParaRPr/>
          </a:p>
        </p:txBody>
      </p:sp>
      <p:sp>
        <p:nvSpPr>
          <p:cNvPr id="42" name="Прямоугольный треугольник 41"/>
          <p:cNvSpPr/>
          <p:nvPr/>
        </p:nvSpPr>
        <p:spPr bwMode="auto">
          <a:xfrm rot="16199998">
            <a:off x="8313573" y="4313072"/>
            <a:ext cx="853440" cy="807413"/>
          </a:xfrm>
          <a:prstGeom prst="rtTriangle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43" name="TextBox 42"/>
          <p:cNvSpPr txBox="1"/>
          <p:nvPr/>
        </p:nvSpPr>
        <p:spPr bwMode="auto">
          <a:xfrm>
            <a:off x="11762898" y="6302466"/>
            <a:ext cx="35939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ru-RU" sz="2400" b="0" i="0" u="none" strike="noStrike" cap="none" spc="0">
                <a:ln>
                  <a:noFill/>
                </a:ln>
                <a:solidFill>
                  <a:prstClr val="white"/>
                </a:solidFill>
                <a:latin typeface="Montserrat"/>
                <a:ea typeface="+mn-ea"/>
                <a:cs typeface="+mn-cs"/>
              </a:rPr>
              <a:t>3</a:t>
            </a:r>
            <a:endParaRPr/>
          </a:p>
        </p:txBody>
      </p:sp>
      <p:sp>
        <p:nvSpPr>
          <p:cNvPr id="44" name="TextBox 43"/>
          <p:cNvSpPr txBox="1"/>
          <p:nvPr/>
        </p:nvSpPr>
        <p:spPr bwMode="auto">
          <a:xfrm>
            <a:off x="8740293" y="4648552"/>
            <a:ext cx="37221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ru-RU" sz="2400" b="0" i="0" u="none" strike="noStrike" cap="none" spc="0">
                <a:ln>
                  <a:noFill/>
                </a:ln>
                <a:solidFill>
                  <a:prstClr val="white"/>
                </a:solidFill>
                <a:latin typeface="Montserrat"/>
                <a:ea typeface="+mn-ea"/>
                <a:cs typeface="+mn-cs"/>
              </a:rPr>
              <a:t>9</a:t>
            </a:r>
            <a:endParaRPr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230337" y="596181"/>
            <a:ext cx="6358124" cy="4442460"/>
          </a:xfrm>
          <a:prstGeom prst="rect">
            <a:avLst/>
          </a:prstGeom>
        </p:spPr>
      </p:pic>
      <p:pic>
        <p:nvPicPr>
          <p:cNvPr id="10" name="Picture 2" descr="Жителям Камчатки на портале «Работа России» доступны почти 6 тысяч вакансий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/>
        </p:blipFill>
        <p:spPr bwMode="auto">
          <a:xfrm>
            <a:off x="6892140" y="49540"/>
            <a:ext cx="1065072" cy="532536"/>
          </a:xfrm>
          <a:prstGeom prst="rect">
            <a:avLst/>
          </a:prstGeom>
          <a:noFill/>
        </p:spPr>
      </p:pic>
      <p:pic>
        <p:nvPicPr>
          <p:cNvPr id="656640548" name=""/>
          <p:cNvPicPr>
            <a:picLocks noChangeAspect="1"/>
          </p:cNvPicPr>
          <p:nvPr/>
        </p:nvPicPr>
        <p:blipFill>
          <a:blip r:embed="rId4"/>
          <a:stretch/>
        </p:blipFill>
        <p:spPr bwMode="auto">
          <a:xfrm flipH="0" flipV="0">
            <a:off x="8337598" y="-22858"/>
            <a:ext cx="773438" cy="667197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theme/_rels/theme1.xml.rels><?xml version="1.0" encoding="UTF-8" standalone="yes"?><Relationships xmlns="http://schemas.openxmlformats.org/package/2006/relationships"></Relationships>
</file>

<file path=ppt/theme/theme1.xml><?xml version="1.0" encoding="utf-8"?>
<a:theme xmlns:a="http://schemas.openxmlformats.org/drawingml/2006/main" xmlns:r="http://schemas.openxmlformats.org/officeDocument/2006/relationships" xmlns:p="http://schemas.openxmlformats.org/presentationml/2006/main" name="Timeline Infographic by Slidesgo">
  <a:themeElements>
    <a:clrScheme name="Simple Light">
      <a:dk1>
        <a:srgbClr val="000000"/>
      </a:dk1>
      <a:lt1>
        <a:srgbClr val="FFFFFF"/>
      </a:lt1>
      <a:dk2>
        <a:srgbClr val="FFFFFF"/>
      </a:dk2>
      <a:lt2>
        <a:srgbClr val="FFFFFF"/>
      </a:lt2>
      <a:accent1>
        <a:srgbClr val="244951"/>
      </a:accent1>
      <a:accent2>
        <a:srgbClr val="5F8AB7"/>
      </a:accent2>
      <a:accent3>
        <a:srgbClr val="8FB8E4"/>
      </a:accent3>
      <a:accent4>
        <a:srgbClr val="F26166"/>
      </a:accent4>
      <a:accent5>
        <a:srgbClr val="CC0000"/>
      </a:accent5>
      <a:accent6>
        <a:srgbClr val="FFFFFF"/>
      </a:accent6>
      <a:hlink>
        <a:srgbClr val="000000"/>
      </a:hlink>
      <a:folHlink>
        <a:srgbClr val="0097A7"/>
      </a:folHlink>
    </a:clrScheme>
    <a:fontScheme name="Office">
      <a:majorFont>
        <a:latin typeface="Arial"/>
        <a:ea typeface="Arial"/>
        <a:cs typeface="Arial"/>
      </a:majorFont>
      <a:minorFont>
        <a:latin typeface="Arial"/>
        <a:ea typeface="Arial"/>
        <a:cs typeface="Arial"/>
      </a:minorFont>
    </a:fontScheme>
    <a:fmtScheme name="Office">
      <a:fillStyleLst>
        <a:solidFill>
          <a:schemeClr val="phClr"/>
        </a:solidFill>
        <a:gradFill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/>
        </a:gradFill>
        <a:gradFill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/>
        </a:gradFill>
      </a:bgFillStyleLst>
    </a:fmtScheme>
  </a:themeElements>
  <a:objectDefaults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0</Words>
  <Application>Р7-Офис/7.4.0.351</Application>
  <DocSecurity>0</DocSecurity>
  <PresentationFormat>Экран (16:9)</PresentationFormat>
  <Paragraphs>0</Paragraphs>
  <Slides>19</Slides>
  <Notes>19</Notes>
  <HiddenSlides>0</HiddenSlides>
  <MMClips>2</MMClips>
  <ScaleCrop>0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Theme 1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</vt:vector>
  </TitlesOfParts>
  <Manager/>
  <Company/>
  <LinksUpToDate>0</LinksUpToDate>
  <SharedDoc>0</SharedDoc>
  <HyperlinkBase/>
  <HyperlinksChanged>0</HyperlinksChanged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Timeline Infographics</dc:title>
  <dc:subject/>
  <dc:creator>stran</dc:creator>
  <cp:keywords/>
  <dc:description/>
  <dc:identifier/>
  <dc:language/>
  <cp:lastModifiedBy/>
  <cp:revision>82</cp:revision>
  <dcterms:modified xsi:type="dcterms:W3CDTF">2025-05-16T06:40:20Z</dcterms:modified>
  <cp:category/>
  <cp:contentStatus/>
  <cp:version/>
</cp:coreProperties>
</file>