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6" r:id="rId2"/>
  </p:sldMasterIdLst>
  <p:sldIdLst>
    <p:sldId id="256" r:id="rId3"/>
    <p:sldId id="273" r:id="rId4"/>
    <p:sldId id="259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5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tionlin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1857388" cy="612793"/>
          </a:xfrm>
        </p:spPr>
        <p:txBody>
          <a:bodyPr>
            <a:normAutofit/>
          </a:bodyPr>
          <a:lstStyle/>
          <a:p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072206"/>
            <a:ext cx="6400800" cy="395278"/>
          </a:xfrm>
        </p:spPr>
        <p:txBody>
          <a:bodyPr>
            <a:noAutofit/>
          </a:bodyPr>
          <a:lstStyle/>
          <a:p>
            <a:pPr algn="l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Презентацию подготовила:  </a:t>
            </a:r>
            <a:r>
              <a:rPr lang="ru-RU" sz="16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Микова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А.А.</a:t>
            </a:r>
          </a:p>
          <a:p>
            <a:pPr algn="l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24" y="1214422"/>
            <a:ext cx="728667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57166"/>
            <a:ext cx="764386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ДЕТЕЙ </a:t>
            </a:r>
          </a:p>
          <a:p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85926"/>
            <a:ext cx="8003232" cy="485778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Скажите детям, что не все, что они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читают или видят в интернете, — правда.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Приучите их спрашивать вас, 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они не уверены.</a:t>
            </a:r>
          </a:p>
          <a:p>
            <a:endParaRPr lang="ru-RU" dirty="0"/>
          </a:p>
        </p:txBody>
      </p:sp>
      <p:pic>
        <p:nvPicPr>
          <p:cNvPr id="2051" name="Picture 3" descr="C:\Users\sveta\Desktop\курсы\карт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9650" y="4241922"/>
            <a:ext cx="5244700" cy="2582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65850"/>
            <a:ext cx="8003232" cy="464347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>
                <a:solidFill>
                  <a:srgbClr val="080808"/>
                </a:solidFill>
              </a:rPr>
              <a:t>Установите несколько четких и жестких правил для ребенка, чтобы контролировать расписание, время подключения и способ использования им Интернета. Убедитесь, что установленные правила выполняются. Особенно важно контролировать выход ребенка в Интернет в ночное время.</a:t>
            </a:r>
          </a:p>
          <a:p>
            <a:pPr lvl="0" algn="just"/>
            <a:r>
              <a:rPr lang="ru-RU" dirty="0">
                <a:solidFill>
                  <a:srgbClr val="080808"/>
                </a:solidFill>
              </a:rPr>
              <a:t>Хороший антивирус – союзник в защите Вашего ребенка от опасностей Интернета.</a:t>
            </a:r>
          </a:p>
          <a:p>
            <a:pPr lvl="0" algn="just"/>
            <a:r>
              <a:rPr lang="ru-RU" dirty="0">
                <a:solidFill>
                  <a:srgbClr val="080808"/>
                </a:solidFill>
              </a:rPr>
              <a:t>Ребенку не следует давать свой пароль кому-либо, за исключением взрослых членов семьи.</a:t>
            </a:r>
          </a:p>
          <a:p>
            <a:pPr lvl="0" algn="just"/>
            <a:r>
              <a:rPr lang="ru-RU" dirty="0">
                <a:solidFill>
                  <a:srgbClr val="080808"/>
                </a:solidFill>
              </a:rPr>
              <a:t>Следует объяснить ребенку, что он не должен делать того, что может стоить семье денег, кроме случаев, когда рядом с ним находятся родители.</a:t>
            </a:r>
          </a:p>
          <a:p>
            <a:endParaRPr lang="ru-RU" dirty="0">
              <a:solidFill>
                <a:srgbClr val="080808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Как справляться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с интернет-зависимостью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14488"/>
            <a:ext cx="7488832" cy="44116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ru-RU" dirty="0"/>
              <a:t>- Постарайтесь наладить контакт с ребенком. </a:t>
            </a:r>
          </a:p>
          <a:p>
            <a:pPr marL="0" indent="0" algn="just">
              <a:buNone/>
              <a:defRPr/>
            </a:pPr>
            <a:r>
              <a:rPr lang="ru-RU" dirty="0"/>
              <a:t>-Не запрещайте ребенку пользоваться интернетом, но постарайтесь установить регламент пользования.</a:t>
            </a:r>
          </a:p>
          <a:p>
            <a:pPr marL="0" indent="0" algn="just">
              <a:buNone/>
              <a:defRPr/>
            </a:pPr>
            <a:r>
              <a:rPr lang="ru-RU" dirty="0"/>
              <a:t>- Следите за тем, какие сайты посещает ребенок. </a:t>
            </a:r>
            <a:br>
              <a:rPr lang="ru-RU" dirty="0"/>
            </a:br>
            <a:r>
              <a:rPr lang="ru-RU" dirty="0"/>
              <a:t> - Предложите своему ребенку заняться чем-то вместе, постарайтесь его чем-то увлечь. </a:t>
            </a:r>
          </a:p>
          <a:p>
            <a:pPr marL="0" indent="0" algn="just">
              <a:buNone/>
              <a:defRPr/>
            </a:pPr>
            <a:r>
              <a:rPr lang="ru-RU" dirty="0"/>
              <a:t>- Дети с интернет-зависимостью субъективно ощущают невозможность обходиться без сети. Постарайтесь тактично поговорить об этом с ребенком.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ОБРАТИТЕ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85926"/>
            <a:ext cx="7632848" cy="4500594"/>
          </a:xfrm>
        </p:spPr>
        <p:txBody>
          <a:bodyPr>
            <a:normAutofit fontScale="70000" lnSpcReduction="20000"/>
          </a:bodyPr>
          <a:lstStyle/>
          <a:p>
            <a:pPr marL="274320" indent="-274320" algn="just">
              <a:buNone/>
              <a:defRPr/>
            </a:pPr>
            <a:r>
              <a:rPr lang="ru-RU" sz="3400" dirty="0"/>
              <a:t>    Если вы обеспокоены безопасностью ребенка при его работе в Интернете, если ребенок подвергся опасности или стал жертвой сетевых преследователей и мошенников:</a:t>
            </a:r>
          </a:p>
          <a:p>
            <a:pPr marL="274320" indent="-274320" algn="just">
              <a:buFont typeface="Wingdings" pitchFamily="2" charset="2"/>
              <a:buChar char="ü"/>
              <a:defRPr/>
            </a:pPr>
            <a:r>
              <a:rPr lang="ru-RU" sz="3400" dirty="0"/>
              <a:t>Обратитесь на линию помощи</a:t>
            </a:r>
            <a:r>
              <a:rPr lang="ru-RU" sz="3400" b="1" dirty="0"/>
              <a:t> </a:t>
            </a:r>
            <a:r>
              <a:rPr lang="ru-RU" sz="3400" b="1" dirty="0">
                <a:hlinkClick r:id="rId2"/>
              </a:rPr>
              <a:t>«Дети </a:t>
            </a:r>
            <a:r>
              <a:rPr lang="ru-RU" sz="3400" b="1" dirty="0" err="1">
                <a:hlinkClick r:id="rId2"/>
              </a:rPr>
              <a:t>онлайн</a:t>
            </a:r>
            <a:r>
              <a:rPr lang="ru-RU" sz="3400" b="1" dirty="0">
                <a:hlinkClick r:id="rId2"/>
              </a:rPr>
              <a:t>»</a:t>
            </a:r>
            <a:r>
              <a:rPr lang="ru-RU" sz="3400" dirty="0"/>
              <a:t>. Эксперты помогут решить проблему, а также проконсультируют по вопросу безопасного использования детьми мобильной связи и Интернет. </a:t>
            </a:r>
          </a:p>
          <a:p>
            <a:pPr marL="274320" indent="-274320" algn="just">
              <a:buFont typeface="Wingdings" pitchFamily="2" charset="2"/>
              <a:buChar char="ü"/>
              <a:defRPr/>
            </a:pPr>
            <a:r>
              <a:rPr lang="ru-RU" sz="3400" dirty="0"/>
              <a:t>Позвоните по телефону </a:t>
            </a:r>
            <a:r>
              <a:rPr lang="ru-RU" sz="3400" b="1" dirty="0"/>
              <a:t>8-800-25-000-15 </a:t>
            </a:r>
            <a:r>
              <a:rPr lang="ru-RU" sz="3400" dirty="0"/>
              <a:t>(звонок по России бесплатный, прием звонков осуществляется по рабочим дням с</a:t>
            </a:r>
            <a:r>
              <a:rPr lang="ru-RU" sz="3400" b="1" dirty="0"/>
              <a:t> 9-00 до 18-00 </a:t>
            </a:r>
            <a:r>
              <a:rPr lang="ru-RU" sz="3400" b="1" dirty="0" err="1"/>
              <a:t>мск</a:t>
            </a:r>
            <a:r>
              <a:rPr lang="ru-RU" sz="3400" b="1" dirty="0"/>
              <a:t>)</a:t>
            </a:r>
            <a:endParaRPr lang="ru-RU" sz="3400" dirty="0"/>
          </a:p>
          <a:p>
            <a:pPr marL="274320" indent="-274320" algn="just">
              <a:buFont typeface="Wingdings" pitchFamily="2" charset="2"/>
              <a:buChar char="ü"/>
              <a:defRPr/>
            </a:pPr>
            <a:r>
              <a:rPr lang="ru-RU" sz="3400" dirty="0"/>
              <a:t>Или направьте Ваше письмо по адресу: </a:t>
            </a:r>
            <a:r>
              <a:rPr lang="ru-RU" sz="3400" b="1" dirty="0" err="1"/>
              <a:t>helpline@detionline.com</a:t>
            </a:r>
            <a:endParaRPr lang="ru-RU" sz="34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lnSpcReduction="10000"/>
          </a:bodyPr>
          <a:lstStyle/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</a:rPr>
              <a:t>  Будьте для ребёнка примером! </a:t>
            </a:r>
            <a:endParaRPr lang="ru-RU" sz="44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026" name="AutoShape 2" descr="http://zablpedia.ru/wp-content/uploads/2008/05/Deti-i-kompyut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zablpedia.ru/wp-content/uploads/2008/05/Deti-i-kompyut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sveta\Desktop\карт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7364"/>
            <a:ext cx="525153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Опасности интернета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35334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Интернет предлагает несколько способов виртуального общения: социальные сети, форумы, ICQ, чаты, интернет-дневники или блоги.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проблем: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Нежелательное содержание.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Азартные игры.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Вредоносные и нежелательные программы. 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Мошенники, хакеры.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Интернет-зависимость (виртуальное замещение реальности)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Сексуальные домогательства.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Некорректность общения.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Интернет-хулиганы.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Первоочередные шаги для повышения безопасности: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7638"/>
            <a:ext cx="807524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	</a:t>
            </a:r>
            <a:r>
              <a:rPr lang="ru-RU" sz="3000" dirty="0"/>
              <a:t>Регулярно скачивайте обновления для программного обеспечения. </a:t>
            </a:r>
          </a:p>
          <a:p>
            <a:pPr marL="0" indent="0">
              <a:buNone/>
            </a:pPr>
            <a:r>
              <a:rPr lang="ru-RU" sz="3000" dirty="0"/>
              <a:t>•	Установите антивирусное и антишпионское программное обеспечение. </a:t>
            </a:r>
          </a:p>
          <a:p>
            <a:pPr marL="0" indent="0">
              <a:buNone/>
            </a:pPr>
            <a:r>
              <a:rPr lang="ru-RU" sz="3000" dirty="0"/>
              <a:t>•	Установите фильтр </a:t>
            </a:r>
          </a:p>
          <a:p>
            <a:pPr marL="0" indent="0">
              <a:buNone/>
            </a:pPr>
            <a:r>
              <a:rPr lang="ru-RU" sz="3000" dirty="0"/>
              <a:t>(например, Интернет-Цензор). </a:t>
            </a:r>
          </a:p>
          <a:p>
            <a:pPr marL="0" indent="0">
              <a:buNone/>
            </a:pPr>
            <a:r>
              <a:rPr lang="ru-RU" sz="3000" dirty="0"/>
              <a:t>•	Установите спам-фильтр </a:t>
            </a:r>
          </a:p>
          <a:p>
            <a:pPr marL="0" indent="0">
              <a:buNone/>
            </a:pPr>
            <a:r>
              <a:rPr lang="ru-RU" sz="3000" dirty="0"/>
              <a:t>(например, в </a:t>
            </a:r>
            <a:r>
              <a:rPr lang="ru-RU" sz="3000" dirty="0" err="1"/>
              <a:t>Outlook</a:t>
            </a:r>
            <a:r>
              <a:rPr lang="ru-RU" sz="3000" dirty="0"/>
              <a:t>). </a:t>
            </a:r>
          </a:p>
          <a:p>
            <a:pPr marL="0" indent="0">
              <a:buNone/>
            </a:pPr>
            <a:r>
              <a:rPr lang="ru-RU" sz="3000" dirty="0"/>
              <a:t>•	Не открывайте писем от </a:t>
            </a:r>
          </a:p>
          <a:p>
            <a:pPr marL="0" indent="0">
              <a:buNone/>
            </a:pPr>
            <a:r>
              <a:rPr lang="ru-RU" sz="3000" dirty="0"/>
              <a:t>пользователей, которых вы </a:t>
            </a:r>
          </a:p>
          <a:p>
            <a:pPr marL="0" indent="0">
              <a:buNone/>
            </a:pPr>
            <a:r>
              <a:rPr lang="ru-RU" sz="3000" dirty="0"/>
              <a:t>не знаете.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13780" y="3244334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481951"/>
            <a:ext cx="307183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285348"/>
            <a:ext cx="7858180" cy="435770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	Windows7 с функцией родительского контроля (ввод ограничений по играм, программам и проводимому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компьютером время).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Explorer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браузер с фильтром, предотвращающим мошенничество (помогает защититься от скрытой установки вредоносных программ, которые могут повредить, передать злоумышленникам или уничтожить ваши документы, использовать ваши персональные данные или просто  нарушить работу ПК).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Антивирус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решение против шпионских программ (Решение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БЕСПЛАТНУЮ защиту ПК от вирусов, шпионского и другого вредоносного ПО на основе передовой технологии) и т.д.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289" name="Picture 1" descr="C:\Users\sveta\Desktop\карт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14290"/>
            <a:ext cx="3786215" cy="2000264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A59D832-670C-49E2-A17D-C71A6EACF09C}"/>
              </a:ext>
            </a:extLst>
          </p:cNvPr>
          <p:cNvSpPr/>
          <p:nvPr/>
        </p:nvSpPr>
        <p:spPr>
          <a:xfrm>
            <a:off x="251520" y="4286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 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обеспечения безопасности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Интернете: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b="1" dirty="0"/>
              <a:t>Лучший способ защиты детей – правильное воспитание. </a:t>
            </a:r>
            <a:br>
              <a:rPr lang="ru-RU" dirty="0"/>
            </a:br>
            <a:r>
              <a:rPr lang="ru-RU" altLang="ru-RU" b="1" dirty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85926"/>
            <a:ext cx="7776864" cy="45005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Научите своего ребенка отличать хорошее от плохого. Объясните ему, как следует вести себя в той или иной ситуации. Предупрежден - значит вооружен. </a:t>
            </a:r>
          </a:p>
          <a:p>
            <a:pPr marL="0" indent="0" algn="just">
              <a:buNone/>
            </a:pPr>
            <a:r>
              <a:rPr lang="ru-RU" sz="2400" dirty="0"/>
              <a:t>•	Помогайте ребенку решить его детские проблемы, даже если они вам кажутся пустяковыми. Он должен всегда чувствовать вашу поддержку. </a:t>
            </a:r>
          </a:p>
          <a:p>
            <a:pPr marL="0" indent="0" algn="just">
              <a:buNone/>
            </a:pPr>
            <a:r>
              <a:rPr lang="ru-RU" sz="2400" dirty="0"/>
              <a:t>•	Все то, чему вы учите своего ребенка, </a:t>
            </a:r>
          </a:p>
          <a:p>
            <a:pPr marL="0" indent="0" algn="just">
              <a:buNone/>
            </a:pPr>
            <a:r>
              <a:rPr lang="ru-RU" sz="2400" dirty="0"/>
              <a:t>вы должны подкреплять собственным </a:t>
            </a:r>
          </a:p>
          <a:p>
            <a:pPr marL="0" indent="0" algn="just">
              <a:buNone/>
            </a:pPr>
            <a:r>
              <a:rPr lang="ru-RU" sz="2400" dirty="0"/>
              <a:t>примером, иначе от обучения будет мало пользы. </a:t>
            </a:r>
          </a:p>
          <a:p>
            <a:pPr marL="0" indent="0" algn="just">
              <a:buNone/>
            </a:pPr>
            <a:r>
              <a:rPr lang="ru-RU" sz="2400" dirty="0"/>
              <a:t>•	Помните, что правильное  воспитание</a:t>
            </a:r>
          </a:p>
          <a:p>
            <a:pPr marL="0" indent="0" algn="just">
              <a:buNone/>
            </a:pPr>
            <a:r>
              <a:rPr lang="ru-RU" sz="2400" dirty="0"/>
              <a:t> - залог хорошего будущего ребенка. </a:t>
            </a:r>
          </a:p>
          <a:p>
            <a:pPr marL="0" indent="0">
              <a:buNone/>
              <a:defRPr/>
            </a:pPr>
            <a:endParaRPr lang="ru-RU" sz="6700" dirty="0"/>
          </a:p>
          <a:p>
            <a:endParaRPr lang="ru-RU" dirty="0"/>
          </a:p>
        </p:txBody>
      </p:sp>
      <p:pic>
        <p:nvPicPr>
          <p:cNvPr id="1027" name="Picture 3" descr="C:\Users\sveta\Desktop\курсы\кар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312" y="4470611"/>
            <a:ext cx="1628772" cy="2184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857364"/>
            <a:ext cx="7929618" cy="44291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b="1" i="1" dirty="0">
                <a:solidFill>
                  <a:srgbClr val="92D050"/>
                </a:solidFill>
              </a:rPr>
              <a:t>«</a:t>
            </a:r>
            <a:r>
              <a:rPr lang="ru-RU" b="1" i="1" dirty="0">
                <a:solidFill>
                  <a:srgbClr val="FF0000"/>
                </a:solidFill>
              </a:rPr>
              <a:t>О защите детей от информации, причиняющей вред их здоровью и развитию»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80000"/>
              </a:lnSpc>
              <a:buNone/>
            </a:pPr>
            <a:r>
              <a:rPr lang="ru-RU" dirty="0">
                <a:solidFill>
                  <a:srgbClr val="000000"/>
                </a:solidFill>
              </a:rPr>
              <a:t>	</a:t>
            </a:r>
            <a:r>
              <a:rPr lang="ru-RU" b="1" dirty="0"/>
              <a:t>Устанавливает правила </a:t>
            </a:r>
            <a:r>
              <a:rPr lang="ru-RU" b="1" dirty="0" err="1"/>
              <a:t>медиабезопасности</a:t>
            </a:r>
            <a:r>
              <a:rPr lang="ru-RU" b="1" dirty="0"/>
              <a:t> детей при обороте на территории России продукции средств массовой информации, печатной, аудиовизуальной продукции на любых видах носителей, программ для ЭВМ и баз данных, а также информации, размещаемой в информационно-телекоммуникационных сетях и сетях подвижной радиотелефонной связи.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Федеральный закон № 436-ФЗ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sveta\Desktop\курсы\карт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785926"/>
            <a:ext cx="992174" cy="116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1947" y="3298195"/>
            <a:ext cx="3855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</a:rPr>
              <a:t>Общие правила безопасности Общие правила безопасности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Общие правила безопасности при работе в сети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600200"/>
            <a:ext cx="792088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b="1" i="1" dirty="0"/>
              <a:t>Дети от 6 до 10 лет:</a:t>
            </a:r>
            <a:endParaRPr lang="ru-RU" sz="5100" b="1" dirty="0"/>
          </a:p>
          <a:p>
            <a:pPr lvl="0" algn="just"/>
            <a:r>
              <a:rPr lang="ru-RU" dirty="0"/>
              <a:t>Приучите детей посещать только те сайты, которые Вы разрешили. </a:t>
            </a:r>
          </a:p>
          <a:p>
            <a:pPr lvl="0" algn="just"/>
            <a:r>
              <a:rPr lang="ru-RU" dirty="0"/>
              <a:t>Используйте программные средства блокировки нежелательного материала.</a:t>
            </a:r>
          </a:p>
          <a:p>
            <a:pPr lvl="0" algn="just"/>
            <a:r>
              <a:rPr lang="ru-RU" dirty="0"/>
              <a:t>Научите детей советоваться с Вами при раскрытии личной информации. </a:t>
            </a:r>
          </a:p>
          <a:p>
            <a:pPr lvl="0" algn="just"/>
            <a:r>
              <a:rPr lang="ru-RU" dirty="0"/>
              <a:t>Требуйте от детей ничего не скачивать из Интернета</a:t>
            </a:r>
            <a:br>
              <a:rPr lang="ru-RU" dirty="0"/>
            </a:br>
            <a:r>
              <a:rPr lang="ru-RU" dirty="0"/>
              <a:t>без Вашего одобрения. </a:t>
            </a:r>
          </a:p>
          <a:p>
            <a:pPr lvl="0" algn="just"/>
            <a:r>
              <a:rPr lang="ru-RU" dirty="0"/>
              <a:t>Не разрешайте в этом возрасте пользоваться средствами мгновенного обмена сообщениями. </a:t>
            </a:r>
          </a:p>
          <a:p>
            <a:pPr lvl="0" algn="just"/>
            <a:r>
              <a:rPr lang="ru-RU" dirty="0"/>
              <a:t>Беседуйте с детьми об их друзьях в Интернет. </a:t>
            </a:r>
          </a:p>
          <a:p>
            <a:pPr lvl="0" algn="just"/>
            <a:r>
              <a:rPr lang="ru-RU" dirty="0"/>
              <a:t>Приучите детей сообщать Вам, если их что-то встревожило</a:t>
            </a:r>
            <a:br>
              <a:rPr lang="ru-RU" dirty="0"/>
            </a:br>
            <a:r>
              <a:rPr lang="ru-RU" dirty="0"/>
              <a:t>в сети.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Дети от 11 до 13 лет: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4857403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/>
              <a:t>Создайте ребенку собственную учетную запись с ограниченными правами. </a:t>
            </a:r>
          </a:p>
          <a:p>
            <a:pPr lvl="0" algn="just"/>
            <a:r>
              <a:rPr lang="ru-RU" dirty="0"/>
              <a:t>Используйте средства фильтрации нежелательного материала. </a:t>
            </a:r>
          </a:p>
          <a:p>
            <a:pPr lvl="0" algn="just"/>
            <a:r>
              <a:rPr lang="ru-RU" dirty="0"/>
              <a:t>Напоминайте детям о конфиденциальности личной информации. </a:t>
            </a:r>
          </a:p>
          <a:p>
            <a:pPr lvl="0" algn="just"/>
            <a:r>
              <a:rPr lang="ru-RU" dirty="0"/>
              <a:t>Приучите детей спрашивать разрешение при скачивании программ или файлов из Интернета. </a:t>
            </a:r>
          </a:p>
          <a:p>
            <a:pPr lvl="0" algn="just"/>
            <a:r>
              <a:rPr lang="ru-RU" dirty="0"/>
              <a:t>Поощряйте детей сообщать Вам, если их что-то тревожит или смущает в Интернете. </a:t>
            </a:r>
          </a:p>
          <a:p>
            <a:pPr lvl="0" algn="just"/>
            <a:r>
              <a:rPr lang="ru-RU" dirty="0"/>
              <a:t>Настаивайте на том, чтобы дети позволяли Вам знакомиться с их электронной почтой. </a:t>
            </a:r>
          </a:p>
          <a:p>
            <a:pPr lvl="0" algn="just"/>
            <a:r>
              <a:rPr lang="ru-RU" dirty="0"/>
              <a:t>Расскажите детям об ответственном </a:t>
            </a:r>
          </a:p>
          <a:p>
            <a:pPr marL="0" lvl="0" indent="0" algn="just">
              <a:buNone/>
            </a:pPr>
            <a:r>
              <a:rPr lang="ru-RU" dirty="0"/>
              <a:t>и достойном поведении в Интернете. 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3074" name="Picture 2" descr="C:\Users\sveta\Desktop\курсы\интерн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52" y="5000612"/>
            <a:ext cx="328614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Дети в возрасте 14-17 лет: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7638"/>
            <a:ext cx="7776864" cy="4708525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/>
              <a:t>Контролируйте, какими чатами и досками объявлений пользуются дети. </a:t>
            </a:r>
          </a:p>
          <a:p>
            <a:pPr lvl="0" algn="just"/>
            <a:r>
              <a:rPr lang="ru-RU" dirty="0"/>
              <a:t>Настаивайте, чтобы Ваши дети никогда не соглашались</a:t>
            </a:r>
            <a:br>
              <a:rPr lang="ru-RU" dirty="0"/>
            </a:br>
            <a:r>
              <a:rPr lang="ru-RU" dirty="0"/>
              <a:t>на личные встречи с друзьями из Интернета. </a:t>
            </a:r>
          </a:p>
          <a:p>
            <a:pPr lvl="0" algn="just"/>
            <a:r>
              <a:rPr lang="ru-RU" dirty="0"/>
              <a:t>Напоминайте детям о конфиденциальности информации. </a:t>
            </a:r>
          </a:p>
          <a:p>
            <a:pPr lvl="0" algn="just"/>
            <a:r>
              <a:rPr lang="ru-RU" dirty="0"/>
              <a:t>Помогите им защититься от спама. </a:t>
            </a:r>
          </a:p>
          <a:p>
            <a:pPr lvl="0" algn="just"/>
            <a:r>
              <a:rPr lang="ru-RU" dirty="0"/>
              <a:t>Предостерегите Ваших детей от использования Интернета для хулиганства. </a:t>
            </a:r>
          </a:p>
          <a:p>
            <a:pPr lvl="0" algn="just"/>
            <a:r>
              <a:rPr lang="ru-RU" dirty="0"/>
              <a:t>Убедитесь, что подростки советуются с Вами перед покупкой или продажей чего либо через Интернет. </a:t>
            </a:r>
          </a:p>
          <a:p>
            <a:pPr lvl="0" algn="just"/>
            <a:r>
              <a:rPr lang="ru-RU" dirty="0"/>
              <a:t>Обсудите с подростками азартные игры и их возможный риск.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965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Специальное оформление</vt:lpstr>
      <vt:lpstr>Тема Office</vt:lpstr>
      <vt:lpstr> </vt:lpstr>
      <vt:lpstr>Опасности интернета</vt:lpstr>
      <vt:lpstr>Первоочередные шаги для повышения безопасности: </vt:lpstr>
      <vt:lpstr>Презентация PowerPoint</vt:lpstr>
      <vt:lpstr> Лучший способ защиты детей – правильное воспитание.   </vt:lpstr>
      <vt:lpstr>Федеральный закон № 436-ФЗ</vt:lpstr>
      <vt:lpstr>Общие правила безопасности при работе в сети</vt:lpstr>
      <vt:lpstr>Дети от 11 до 13 лет:</vt:lpstr>
      <vt:lpstr>Дети в возрасте 14-17 лет:</vt:lpstr>
      <vt:lpstr>Общие правила безопасности при работе в сети</vt:lpstr>
      <vt:lpstr>Общие правила безопасности при работе в сети</vt:lpstr>
      <vt:lpstr>Как справляться  с интернет-зависимостью</vt:lpstr>
      <vt:lpstr>ОБРАТИТЕ ВНИМАНИЕ!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</dc:title>
  <dc:creator>sveta</dc:creator>
  <cp:lastModifiedBy>mikova84@list.ru</cp:lastModifiedBy>
  <cp:revision>24</cp:revision>
  <dcterms:created xsi:type="dcterms:W3CDTF">2011-12-13T19:04:59Z</dcterms:created>
  <dcterms:modified xsi:type="dcterms:W3CDTF">2021-11-10T16:25:10Z</dcterms:modified>
</cp:coreProperties>
</file>